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imes New Roman" charset="1" panose="02030502070405020303"/>
      <p:regular r:id="rId21"/>
    </p:embeddedFont>
    <p:embeddedFont>
      <p:font typeface="Montserrat Classic Bold" charset="1" panose="00000800000000000000"/>
      <p:regular r:id="rId22"/>
    </p:embeddedFont>
    <p:embeddedFont>
      <p:font typeface="Times New Roman Bold" charset="1" panose="02030802070405020303"/>
      <p:regular r:id="rId23"/>
    </p:embeddedFont>
    <p:embeddedFont>
      <p:font typeface="Open Sans 1 Ultra-Bold Italics" charset="1" panose="00000000000000000000"/>
      <p:regular r:id="rId24"/>
    </p:embeddedFont>
    <p:embeddedFont>
      <p:font typeface="EB Garamond Semi-Bold Italics" charset="1" panose="00000000000000000000"/>
      <p:regular r:id="rId25"/>
    </p:embeddedFont>
    <p:embeddedFont>
      <p:font typeface="Canva Sans Bold" charset="1" panose="020B0803030501040103"/>
      <p:regular r:id="rId26"/>
    </p:embeddedFont>
    <p:embeddedFont>
      <p:font typeface="Canva Sans" charset="1" panose="020B0503030501040103"/>
      <p:regular r:id="rId27"/>
    </p:embeddedFont>
    <p:embeddedFont>
      <p:font typeface="Open Sans 2 Bold" charset="1" panose="020B0806030504020204"/>
      <p:regular r:id="rId28"/>
    </p:embeddedFont>
    <p:embeddedFont>
      <p:font typeface="Open Sans 1" charset="1" panose="00000000000000000000"/>
      <p:regular r:id="rId29"/>
    </p:embeddedFont>
    <p:embeddedFont>
      <p:font typeface="Open Sans 2" charset="1" panose="020B0606030504020204"/>
      <p:regular r:id="rId30"/>
    </p:embeddedFont>
    <p:embeddedFont>
      <p:font typeface="Arimo Bold" charset="1" panose="020B0704020202020204"/>
      <p:regular r:id="rId31"/>
    </p:embeddedFont>
    <p:embeddedFont>
      <p:font typeface="Montserrat Classic" charset="1" panose="00000500000000000000"/>
      <p:regular r:id="rId32"/>
    </p:embeddedFont>
    <p:embeddedFont>
      <p:font typeface="Arimo" charset="1" panose="020B0604020202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27.jpeg" Type="http://schemas.openxmlformats.org/officeDocument/2006/relationships/image"/><Relationship Id="rId14" Target="../media/image28.png" Type="http://schemas.openxmlformats.org/officeDocument/2006/relationships/image"/><Relationship Id="rId15" Target="../media/image29.jpeg" Type="http://schemas.openxmlformats.org/officeDocument/2006/relationships/image"/><Relationship Id="rId16" Target="../media/image30.jpeg" Type="http://schemas.openxmlformats.org/officeDocument/2006/relationships/image"/><Relationship Id="rId17" Target="../media/image31.jpeg" Type="http://schemas.openxmlformats.org/officeDocument/2006/relationships/image"/><Relationship Id="rId18" Target="../media/image32.jpeg" Type="http://schemas.openxmlformats.org/officeDocument/2006/relationships/image"/><Relationship Id="rId19" Target="../media/image33.jpeg" Type="http://schemas.openxmlformats.org/officeDocument/2006/relationships/image"/><Relationship Id="rId2" Target="../media/image45.png" Type="http://schemas.openxmlformats.org/officeDocument/2006/relationships/image"/><Relationship Id="rId20" Target="../media/image34.jpeg" Type="http://schemas.openxmlformats.org/officeDocument/2006/relationships/image"/><Relationship Id="rId21" Target="../media/image35.jpeg" Type="http://schemas.openxmlformats.org/officeDocument/2006/relationships/image"/><Relationship Id="rId22" Target="../media/image36.jpeg" Type="http://schemas.openxmlformats.org/officeDocument/2006/relationships/image"/><Relationship Id="rId23" Target="../media/image37.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https://aitravelgenie.vercel.app" TargetMode="External" Type="http://schemas.openxmlformats.org/officeDocument/2006/relationships/hyperlink"/><Relationship Id="rId12" Target="https://www.youtube.com/watch?v=Z3VtNqWD0YU" TargetMode="External" Type="http://schemas.openxmlformats.org/officeDocument/2006/relationships/hyperlink"/><Relationship Id="rId13" Target="../media/image60.png" Type="http://schemas.openxmlformats.org/officeDocument/2006/relationships/image"/><Relationship Id="rId14" Target="../media/image61.jpeg" Type="http://schemas.openxmlformats.org/officeDocument/2006/relationships/image"/><Relationship Id="rId15" Target="https://www.youtube.com/watch?v=Z3VtNqWD0YU" TargetMode="External" Type="http://schemas.openxmlformats.org/officeDocument/2006/relationships/video"/><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http://linkedin" TargetMode="External" Type="http://schemas.openxmlformats.org/officeDocument/2006/relationships/hyperlink"/><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http://linkedin" TargetMode="External" Type="http://schemas.openxmlformats.org/officeDocument/2006/relationships/hyperlink"/><Relationship Id="rId9" Target="http://linkedin"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5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png" Type="http://schemas.openxmlformats.org/officeDocument/2006/relationships/image"/><Relationship Id="rId2" Target="../media/image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jpeg" Type="http://schemas.openxmlformats.org/officeDocument/2006/relationships/image"/><Relationship Id="rId12" Target="../media/image30.jpeg" Type="http://schemas.openxmlformats.org/officeDocument/2006/relationships/image"/><Relationship Id="rId13" Target="../media/image31.jpeg" Type="http://schemas.openxmlformats.org/officeDocument/2006/relationships/image"/><Relationship Id="rId14" Target="../media/image32.jpeg" Type="http://schemas.openxmlformats.org/officeDocument/2006/relationships/image"/><Relationship Id="rId15" Target="../media/image33.jpeg" Type="http://schemas.openxmlformats.org/officeDocument/2006/relationships/image"/><Relationship Id="rId16" Target="../media/image34.jpeg" Type="http://schemas.openxmlformats.org/officeDocument/2006/relationships/image"/><Relationship Id="rId17" Target="../media/image35.jpeg" Type="http://schemas.openxmlformats.org/officeDocument/2006/relationships/image"/><Relationship Id="rId18" Target="../media/image36.jpeg" Type="http://schemas.openxmlformats.org/officeDocument/2006/relationships/image"/><Relationship Id="rId19" Target="../media/image37.jpeg" Type="http://schemas.openxmlformats.org/officeDocument/2006/relationships/image"/><Relationship Id="rId2" Target="../media/image9.png" Type="http://schemas.openxmlformats.org/officeDocument/2006/relationships/image"/><Relationship Id="rId20" Target="../media/image38.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5044" y="1184310"/>
            <a:ext cx="780159" cy="662426"/>
          </a:xfrm>
          <a:custGeom>
            <a:avLst/>
            <a:gdLst/>
            <a:ahLst/>
            <a:cxnLst/>
            <a:rect r="r" b="b" t="t" l="l"/>
            <a:pathLst>
              <a:path h="662426" w="780159">
                <a:moveTo>
                  <a:pt x="0" y="0"/>
                </a:moveTo>
                <a:lnTo>
                  <a:pt x="780159" y="0"/>
                </a:lnTo>
                <a:lnTo>
                  <a:pt x="780159" y="662426"/>
                </a:lnTo>
                <a:lnTo>
                  <a:pt x="0" y="66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4"/>
            <a:stretch>
              <a:fillRect l="0" t="0" r="0" b="0"/>
            </a:stretch>
          </a:blipFill>
        </p:spPr>
      </p:sp>
      <p:sp>
        <p:nvSpPr>
          <p:cNvPr name="Freeform 4" id="4"/>
          <p:cNvSpPr/>
          <p:nvPr/>
        </p:nvSpPr>
        <p:spPr>
          <a:xfrm flipH="false" flipV="false" rot="0">
            <a:off x="7189709" y="3522425"/>
            <a:ext cx="5402088" cy="4016612"/>
          </a:xfrm>
          <a:custGeom>
            <a:avLst/>
            <a:gdLst/>
            <a:ahLst/>
            <a:cxnLst/>
            <a:rect r="r" b="b" t="t" l="l"/>
            <a:pathLst>
              <a:path h="4016612" w="5402088">
                <a:moveTo>
                  <a:pt x="0" y="0"/>
                </a:moveTo>
                <a:lnTo>
                  <a:pt x="5402088" y="0"/>
                </a:lnTo>
                <a:lnTo>
                  <a:pt x="5402088" y="4016612"/>
                </a:lnTo>
                <a:lnTo>
                  <a:pt x="0" y="4016612"/>
                </a:lnTo>
                <a:lnTo>
                  <a:pt x="0" y="0"/>
                </a:lnTo>
                <a:close/>
              </a:path>
            </a:pathLst>
          </a:custGeom>
          <a:blipFill>
            <a:blip r:embed="rId5"/>
            <a:stretch>
              <a:fillRect l="0" t="0" r="0" b="0"/>
            </a:stretch>
          </a:blipFill>
        </p:spPr>
      </p:sp>
      <p:sp>
        <p:nvSpPr>
          <p:cNvPr name="Freeform 5" id="5"/>
          <p:cNvSpPr/>
          <p:nvPr/>
        </p:nvSpPr>
        <p:spPr>
          <a:xfrm flipH="false" flipV="false" rot="-2281574">
            <a:off x="8174484" y="1223983"/>
            <a:ext cx="15975639" cy="12983837"/>
          </a:xfrm>
          <a:custGeom>
            <a:avLst/>
            <a:gdLst/>
            <a:ahLst/>
            <a:cxnLst/>
            <a:rect r="r" b="b" t="t" l="l"/>
            <a:pathLst>
              <a:path h="12983837" w="15975639">
                <a:moveTo>
                  <a:pt x="0" y="0"/>
                </a:moveTo>
                <a:lnTo>
                  <a:pt x="15975639" y="0"/>
                </a:lnTo>
                <a:lnTo>
                  <a:pt x="15975639" y="12983837"/>
                </a:lnTo>
                <a:lnTo>
                  <a:pt x="0" y="12983837"/>
                </a:lnTo>
                <a:lnTo>
                  <a:pt x="0" y="0"/>
                </a:lnTo>
                <a:close/>
              </a:path>
            </a:pathLst>
          </a:custGeom>
          <a:blipFill>
            <a:blip r:embed="rId6">
              <a:alphaModFix amt="12000"/>
            </a:blip>
            <a:stretch>
              <a:fillRect l="0" t="0" r="0" b="0"/>
            </a:stretch>
          </a:blipFill>
        </p:spPr>
      </p:sp>
      <p:grpSp>
        <p:nvGrpSpPr>
          <p:cNvPr name="Group 6" id="6"/>
          <p:cNvGrpSpPr/>
          <p:nvPr/>
        </p:nvGrpSpPr>
        <p:grpSpPr>
          <a:xfrm rot="0">
            <a:off x="1465044" y="879770"/>
            <a:ext cx="3158259" cy="31582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
        <p:nvSpPr>
          <p:cNvPr name="TextBox 8" id="8"/>
          <p:cNvSpPr txBox="true"/>
          <p:nvPr/>
        </p:nvSpPr>
        <p:spPr>
          <a:xfrm rot="0">
            <a:off x="592583" y="3905342"/>
            <a:ext cx="8738098" cy="3314700"/>
          </a:xfrm>
          <a:prstGeom prst="rect">
            <a:avLst/>
          </a:prstGeom>
        </p:spPr>
        <p:txBody>
          <a:bodyPr anchor="t" rtlCol="false" tIns="0" lIns="0" bIns="0" rIns="0">
            <a:spAutoFit/>
          </a:bodyPr>
          <a:lstStyle/>
          <a:p>
            <a:pPr algn="l">
              <a:lnSpc>
                <a:spcPts val="12599"/>
              </a:lnSpc>
            </a:pPr>
            <a:r>
              <a:rPr lang="en-US" sz="9000">
                <a:solidFill>
                  <a:srgbClr val="202665"/>
                </a:solidFill>
                <a:latin typeface="Times New Roman"/>
                <a:ea typeface="Times New Roman"/>
                <a:cs typeface="Times New Roman"/>
                <a:sym typeface="Times New Roman"/>
              </a:rPr>
              <a:t>TravelGenie</a:t>
            </a:r>
          </a:p>
          <a:p>
            <a:pPr algn="l">
              <a:lnSpc>
                <a:spcPts val="12599"/>
              </a:lnSpc>
            </a:pPr>
            <a:r>
              <a:rPr lang="en-US" sz="9000">
                <a:solidFill>
                  <a:srgbClr val="202665"/>
                </a:solidFill>
                <a:latin typeface="Times New Roman"/>
                <a:ea typeface="Times New Roman"/>
                <a:cs typeface="Times New Roman"/>
                <a:sym typeface="Times New Roman"/>
              </a:rPr>
              <a:t>EU24282342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07763" y="316766"/>
            <a:ext cx="4715560" cy="2138864"/>
          </a:xfrm>
          <a:custGeom>
            <a:avLst/>
            <a:gdLst/>
            <a:ahLst/>
            <a:cxnLst/>
            <a:rect r="r" b="b" t="t" l="l"/>
            <a:pathLst>
              <a:path h="2138864" w="4715560">
                <a:moveTo>
                  <a:pt x="0" y="0"/>
                </a:moveTo>
                <a:lnTo>
                  <a:pt x="4715560" y="0"/>
                </a:lnTo>
                <a:lnTo>
                  <a:pt x="4715560" y="2138864"/>
                </a:lnTo>
                <a:lnTo>
                  <a:pt x="0" y="2138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53637">
            <a:off x="-6220872" y="9432690"/>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6"/>
            <a:stretch>
              <a:fillRect l="0" t="0" r="0" b="0"/>
            </a:stretch>
          </a:blipFill>
        </p:spPr>
      </p:sp>
      <p:graphicFrame>
        <p:nvGraphicFramePr>
          <p:cNvPr name="Table 5" id="5"/>
          <p:cNvGraphicFramePr>
            <a:graphicFrameLocks noGrp="true"/>
          </p:cNvGraphicFramePr>
          <p:nvPr/>
        </p:nvGraphicFramePr>
        <p:xfrm>
          <a:off x="1657526" y="2455630"/>
          <a:ext cx="15601774" cy="7334250"/>
        </p:xfrm>
        <a:graphic>
          <a:graphicData uri="http://schemas.openxmlformats.org/drawingml/2006/table">
            <a:tbl>
              <a:tblPr/>
              <a:tblGrid>
                <a:gridCol w="2441779"/>
                <a:gridCol w="3895061"/>
                <a:gridCol w="9264934"/>
              </a:tblGrid>
              <a:tr h="668486">
                <a:tc>
                  <a:txBody>
                    <a:bodyPr anchor="t" rtlCol="false"/>
                    <a:lstStyle/>
                    <a:p>
                      <a:pPr algn="just">
                        <a:lnSpc>
                          <a:spcPts val="2939"/>
                        </a:lnSpc>
                        <a:defRPr/>
                      </a:pPr>
                      <a:r>
                        <a:rPr lang="en-US" sz="2099" b="true">
                          <a:solidFill>
                            <a:srgbClr val="FFFFFF"/>
                          </a:solidFill>
                          <a:latin typeface="Montserrat Classic Bold"/>
                          <a:ea typeface="Montserrat Classic Bold"/>
                          <a:cs typeface="Montserrat Classic Bold"/>
                          <a:sym typeface="Montserrat Classic Bold"/>
                        </a:rPr>
                        <a:t>Year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8B6FF"/>
                    </a:solidFill>
                  </a:tcPr>
                </a:tc>
                <a:tc>
                  <a:txBody>
                    <a:bodyPr anchor="t" rtlCol="false"/>
                    <a:lstStyle/>
                    <a:p>
                      <a:pPr algn="just">
                        <a:lnSpc>
                          <a:spcPts val="2939"/>
                        </a:lnSpc>
                        <a:defRPr/>
                      </a:pPr>
                      <a:r>
                        <a:rPr lang="en-US" sz="2099" b="true">
                          <a:solidFill>
                            <a:srgbClr val="FFFFFF"/>
                          </a:solidFill>
                          <a:latin typeface="Montserrat Classic Bold"/>
                          <a:ea typeface="Montserrat Classic Bold"/>
                          <a:cs typeface="Montserrat Classic Bold"/>
                          <a:sym typeface="Montserrat Classic Bold"/>
                        </a:rPr>
                        <a:t>Milestones/Features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8B6FF"/>
                    </a:solidFill>
                  </a:tcPr>
                </a:tc>
                <a:tc>
                  <a:txBody>
                    <a:bodyPr anchor="t" rtlCol="false"/>
                    <a:lstStyle/>
                    <a:p>
                      <a:pPr algn="just">
                        <a:lnSpc>
                          <a:spcPts val="3079"/>
                        </a:lnSpc>
                        <a:defRPr/>
                      </a:pPr>
                      <a:r>
                        <a:rPr lang="en-US" sz="2199" b="true">
                          <a:solidFill>
                            <a:srgbClr val="FFFFFF"/>
                          </a:solidFill>
                          <a:latin typeface="Montserrat Classic Bold"/>
                          <a:ea typeface="Montserrat Classic Bold"/>
                          <a:cs typeface="Montserrat Classic Bold"/>
                          <a:sym typeface="Montserrat Classic Bold"/>
                        </a:rPr>
                        <a:t>Details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8B6FF"/>
                    </a:solidFill>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2026 (Q1-Q2)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Wallet System Expansion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Introduce a wallet for group travel management (pooled money system).- Enable seamless expense handling through RoamMyWay Wallet.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2026 (Q3-Q4)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AI-Powered Features (Phase 1)</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Implement AI-based itinerary suggestions (e.g., round trips and unexplored places).- Analyze hotel reviews to provide actionable improvement insights.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Hotelier App Launch</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Launch a dedicated app for hoteliers to manage inventory and integrate with a global database.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22375">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2028 (Q1-Q2)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Advanced AI Integration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Enable AI to suggest dynamic pricing and peak season inventory management.- Add AI-powered packing assistant and predictive travel suggestions.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2028 (Q3-Q4)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Sustainability Features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Highlight eco-friendly options and provide a carbon footprint calculator.- Offer incentives for choosing sustainable travel options.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2029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Collaborative Features &amp; Gamification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Introduce photo sharing with facial recognition.- Gamify travel experiences with rewards for sustainable and diverse travel.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r>
              <a:tr h="907231">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2030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Fully Integrated Travel Ecosystem</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2519"/>
                        </a:lnSpc>
                        <a:defRPr/>
                      </a:pPr>
                      <a:r>
                        <a:rPr lang="en-US" sz="1799" b="true">
                          <a:solidFill>
                            <a:srgbClr val="000000"/>
                          </a:solidFill>
                          <a:latin typeface="Montserrat Classic Bold"/>
                          <a:ea typeface="Montserrat Classic Bold"/>
                          <a:cs typeface="Montserrat Classic Bold"/>
                          <a:sym typeface="Montserrat Classic Bold"/>
                        </a:rPr>
                        <a:t>- Achieve seamless integration of bookings, payments, and itineraries.- Implement AR/VR previews and accessibility filters.- Expand internationally.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639135" y="813359"/>
            <a:ext cx="4888775" cy="572840"/>
          </a:xfrm>
          <a:prstGeom prst="rect">
            <a:avLst/>
          </a:prstGeom>
        </p:spPr>
        <p:txBody>
          <a:bodyPr anchor="t" rtlCol="false" tIns="0" lIns="0" bIns="0" rIns="0">
            <a:spAutoFit/>
          </a:bodyPr>
          <a:lstStyle/>
          <a:p>
            <a:pPr algn="l">
              <a:lnSpc>
                <a:spcPts val="4658"/>
              </a:lnSpc>
              <a:spcBef>
                <a:spcPct val="0"/>
              </a:spcBef>
            </a:pPr>
            <a:r>
              <a:rPr lang="en-US" b="true" sz="3327">
                <a:solidFill>
                  <a:srgbClr val="FFFFFF"/>
                </a:solidFill>
                <a:latin typeface="Montserrat Classic Bold"/>
                <a:ea typeface="Montserrat Classic Bold"/>
                <a:cs typeface="Montserrat Classic Bold"/>
                <a:sym typeface="Montserrat Classic Bold"/>
              </a:rPr>
              <a:t>FUTURE PLAN</a:t>
            </a:r>
          </a:p>
        </p:txBody>
      </p:sp>
      <p:sp>
        <p:nvSpPr>
          <p:cNvPr name="TextBox 7" id="7"/>
          <p:cNvSpPr txBox="true"/>
          <p:nvPr/>
        </p:nvSpPr>
        <p:spPr>
          <a:xfrm rot="0">
            <a:off x="7125455" y="1430624"/>
            <a:ext cx="7700457" cy="725393"/>
          </a:xfrm>
          <a:prstGeom prst="rect">
            <a:avLst/>
          </a:prstGeom>
        </p:spPr>
        <p:txBody>
          <a:bodyPr anchor="t" rtlCol="false" tIns="0" lIns="0" bIns="0" rIns="0">
            <a:spAutoFit/>
          </a:bodyPr>
          <a:lstStyle/>
          <a:p>
            <a:pPr algn="ctr">
              <a:lnSpc>
                <a:spcPts val="5241"/>
              </a:lnSpc>
            </a:pPr>
            <a:r>
              <a:rPr lang="en-US" b="true" sz="6166" i="true" spc="-123">
                <a:solidFill>
                  <a:srgbClr val="0F2F76"/>
                </a:solidFill>
                <a:latin typeface="Open Sans 1 Ultra-Bold Italics"/>
                <a:ea typeface="Open Sans 1 Ultra-Bold Italics"/>
                <a:cs typeface="Open Sans 1 Ultra-Bold Italics"/>
                <a:sym typeface="Open Sans 1 Ultra-Bold Italics"/>
              </a:rPr>
              <a:t>IMPROVEMENTS</a:t>
            </a:r>
          </a:p>
        </p:txBody>
      </p:sp>
      <p:sp>
        <p:nvSpPr>
          <p:cNvPr name="TextBox 8" id="8"/>
          <p:cNvSpPr txBox="true"/>
          <p:nvPr/>
        </p:nvSpPr>
        <p:spPr>
          <a:xfrm rot="0">
            <a:off x="4239776" y="1424230"/>
            <a:ext cx="5179181" cy="634933"/>
          </a:xfrm>
          <a:prstGeom prst="rect">
            <a:avLst/>
          </a:prstGeom>
        </p:spPr>
        <p:txBody>
          <a:bodyPr anchor="t" rtlCol="false" tIns="0" lIns="0" bIns="0" rIns="0">
            <a:spAutoFit/>
          </a:bodyPr>
          <a:lstStyle/>
          <a:p>
            <a:pPr algn="ctr">
              <a:lnSpc>
                <a:spcPts val="4480"/>
              </a:lnSpc>
            </a:pPr>
            <a:r>
              <a:rPr lang="en-US" b="true" sz="5974" i="true" spc="-119">
                <a:solidFill>
                  <a:srgbClr val="81D4FA"/>
                </a:solidFill>
                <a:latin typeface="EB Garamond Semi-Bold Italics"/>
                <a:ea typeface="EB Garamond Semi-Bold Italics"/>
                <a:cs typeface="EB Garamond Semi-Bold Italics"/>
                <a:sym typeface="EB Garamond Semi-Bold Italics"/>
              </a:rPr>
              <a:t>Future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AEB"/>
        </a:solidFill>
      </p:bgPr>
    </p:bg>
    <p:spTree>
      <p:nvGrpSpPr>
        <p:cNvPr id="1" name=""/>
        <p:cNvGrpSpPr/>
        <p:nvPr/>
      </p:nvGrpSpPr>
      <p:grpSpPr>
        <a:xfrm>
          <a:off x="0" y="0"/>
          <a:ext cx="0" cy="0"/>
          <a:chOff x="0" y="0"/>
          <a:chExt cx="0" cy="0"/>
        </a:xfrm>
      </p:grpSpPr>
      <p:sp>
        <p:nvSpPr>
          <p:cNvPr name="Freeform 2" id="2"/>
          <p:cNvSpPr/>
          <p:nvPr/>
        </p:nvSpPr>
        <p:spPr>
          <a:xfrm flipH="false" flipV="false" rot="0">
            <a:off x="1869560" y="0"/>
            <a:ext cx="14548805" cy="10286459"/>
          </a:xfrm>
          <a:custGeom>
            <a:avLst/>
            <a:gdLst/>
            <a:ahLst/>
            <a:cxnLst/>
            <a:rect r="r" b="b" t="t" l="l"/>
            <a:pathLst>
              <a:path h="10286459" w="14548805">
                <a:moveTo>
                  <a:pt x="0" y="0"/>
                </a:moveTo>
                <a:lnTo>
                  <a:pt x="14548804" y="0"/>
                </a:lnTo>
                <a:lnTo>
                  <a:pt x="14548804" y="10286459"/>
                </a:lnTo>
                <a:lnTo>
                  <a:pt x="0" y="10286459"/>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869680" y="0"/>
            <a:ext cx="3185823" cy="1497094"/>
            <a:chOff x="0" y="0"/>
            <a:chExt cx="10367658" cy="4872012"/>
          </a:xfrm>
        </p:grpSpPr>
        <p:sp>
          <p:nvSpPr>
            <p:cNvPr name="Freeform 4" id="4"/>
            <p:cNvSpPr/>
            <p:nvPr/>
          </p:nvSpPr>
          <p:spPr>
            <a:xfrm flipH="false" flipV="false" rot="0">
              <a:off x="0" y="0"/>
              <a:ext cx="10367645" cy="4871974"/>
            </a:xfrm>
            <a:custGeom>
              <a:avLst/>
              <a:gdLst/>
              <a:ahLst/>
              <a:cxnLst/>
              <a:rect r="r" b="b" t="t" l="l"/>
              <a:pathLst>
                <a:path h="4871974" w="10367645">
                  <a:moveTo>
                    <a:pt x="0" y="0"/>
                  </a:moveTo>
                  <a:lnTo>
                    <a:pt x="10367645" y="0"/>
                  </a:lnTo>
                  <a:lnTo>
                    <a:pt x="10367645" y="4871974"/>
                  </a:lnTo>
                  <a:lnTo>
                    <a:pt x="0" y="4871974"/>
                  </a:lnTo>
                  <a:lnTo>
                    <a:pt x="0" y="0"/>
                  </a:lnTo>
                  <a:close/>
                </a:path>
              </a:pathLst>
            </a:custGeom>
            <a:solidFill>
              <a:srgbClr val="EDEBEC"/>
            </a:solidFill>
          </p:spPr>
        </p:sp>
      </p:grpSp>
      <p:sp>
        <p:nvSpPr>
          <p:cNvPr name="Freeform 5" id="5"/>
          <p:cNvSpPr/>
          <p:nvPr/>
        </p:nvSpPr>
        <p:spPr>
          <a:xfrm flipH="false" flipV="false" rot="0">
            <a:off x="2143434" y="335164"/>
            <a:ext cx="2250334" cy="1161930"/>
          </a:xfrm>
          <a:custGeom>
            <a:avLst/>
            <a:gdLst/>
            <a:ahLst/>
            <a:cxnLst/>
            <a:rect r="r" b="b" t="t" l="l"/>
            <a:pathLst>
              <a:path h="1161930" w="2250334">
                <a:moveTo>
                  <a:pt x="0" y="0"/>
                </a:moveTo>
                <a:lnTo>
                  <a:pt x="2250334" y="0"/>
                </a:lnTo>
                <a:lnTo>
                  <a:pt x="2250334" y="1161930"/>
                </a:lnTo>
                <a:lnTo>
                  <a:pt x="0" y="1161930"/>
                </a:lnTo>
                <a:lnTo>
                  <a:pt x="0" y="0"/>
                </a:lnTo>
                <a:close/>
              </a:path>
            </a:pathLst>
          </a:custGeom>
          <a:blipFill>
            <a:blip r:embed="rId3"/>
            <a:stretch>
              <a:fillRect l="0" t="-2" r="0" b="-2"/>
            </a:stretch>
          </a:blipFill>
        </p:spPr>
      </p:sp>
      <p:grpSp>
        <p:nvGrpSpPr>
          <p:cNvPr name="Group 6" id="6"/>
          <p:cNvGrpSpPr>
            <a:grpSpLocks noChangeAspect="true"/>
          </p:cNvGrpSpPr>
          <p:nvPr/>
        </p:nvGrpSpPr>
        <p:grpSpPr>
          <a:xfrm rot="0">
            <a:off x="5055444" y="881531"/>
            <a:ext cx="11177719" cy="786176"/>
            <a:chOff x="0" y="0"/>
            <a:chExt cx="36375772" cy="2558466"/>
          </a:xfrm>
        </p:grpSpPr>
        <p:sp>
          <p:nvSpPr>
            <p:cNvPr name="Freeform 7" id="7"/>
            <p:cNvSpPr/>
            <p:nvPr/>
          </p:nvSpPr>
          <p:spPr>
            <a:xfrm flipH="false" flipV="false" rot="0">
              <a:off x="0" y="0"/>
              <a:ext cx="36375721" cy="2558415"/>
            </a:xfrm>
            <a:custGeom>
              <a:avLst/>
              <a:gdLst/>
              <a:ahLst/>
              <a:cxnLst/>
              <a:rect r="r" b="b" t="t" l="l"/>
              <a:pathLst>
                <a:path h="2558415" w="36375721">
                  <a:moveTo>
                    <a:pt x="0" y="0"/>
                  </a:moveTo>
                  <a:lnTo>
                    <a:pt x="36375721" y="0"/>
                  </a:lnTo>
                  <a:lnTo>
                    <a:pt x="36375721" y="2558415"/>
                  </a:lnTo>
                  <a:lnTo>
                    <a:pt x="0" y="2558415"/>
                  </a:lnTo>
                  <a:lnTo>
                    <a:pt x="0" y="0"/>
                  </a:lnTo>
                  <a:close/>
                </a:path>
              </a:pathLst>
            </a:custGeom>
            <a:solidFill>
              <a:srgbClr val="EDEBEC"/>
            </a:solidFill>
          </p:spPr>
        </p:sp>
      </p:grpSp>
      <p:sp>
        <p:nvSpPr>
          <p:cNvPr name="TextBox 8" id="8"/>
          <p:cNvSpPr txBox="true"/>
          <p:nvPr/>
        </p:nvSpPr>
        <p:spPr>
          <a:xfrm rot="0">
            <a:off x="2296356" y="2469934"/>
            <a:ext cx="2685558" cy="417957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Overwhelming Choices</a:t>
            </a:r>
            <a:r>
              <a:rPr lang="en-US" sz="1200">
                <a:solidFill>
                  <a:srgbClr val="000000"/>
                </a:solidFill>
                <a:latin typeface="Montserrat Classic"/>
                <a:ea typeface="Montserrat Classic"/>
                <a:cs typeface="Montserrat Classic"/>
                <a:sym typeface="Montserrat Classic"/>
              </a:rPr>
              <a:t>: Travelers are inundated with too many options for accommodations, flights, and activities, leading to decision fatigue.</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Lack of Personalization</a:t>
            </a:r>
            <a:r>
              <a:rPr lang="en-US" sz="1200">
                <a:solidFill>
                  <a:srgbClr val="000000"/>
                </a:solidFill>
                <a:latin typeface="Montserrat Classic"/>
                <a:ea typeface="Montserrat Classic"/>
                <a:cs typeface="Montserrat Classic"/>
                <a:sym typeface="Montserrat Classic"/>
              </a:rPr>
              <a:t>: Current platforms provide generic recommendations that don't align with individual preferences.</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Budget Constraints: </a:t>
            </a:r>
            <a:r>
              <a:rPr lang="en-US" sz="1200">
                <a:solidFill>
                  <a:srgbClr val="000000"/>
                </a:solidFill>
                <a:latin typeface="Montserrat Classic"/>
                <a:ea typeface="Montserrat Classic"/>
                <a:cs typeface="Montserrat Classic"/>
                <a:sym typeface="Montserrat Classic"/>
              </a:rPr>
              <a:t>Many travelers overspend due to inadequate planning tools.</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Lack of Real-Time Information:</a:t>
            </a:r>
            <a:r>
              <a:rPr lang="en-US" sz="1200">
                <a:solidFill>
                  <a:srgbClr val="000000"/>
                </a:solidFill>
                <a:latin typeface="Montserrat Classic"/>
                <a:ea typeface="Montserrat Classic"/>
                <a:cs typeface="Montserrat Classic"/>
                <a:sym typeface="Montserrat Classic"/>
              </a:rPr>
              <a:t> Travelers need updates on flight changes, hotel availability, and destination-specific information for better decision-making.</a:t>
            </a:r>
          </a:p>
        </p:txBody>
      </p:sp>
      <p:sp>
        <p:nvSpPr>
          <p:cNvPr name="TextBox 9" id="9"/>
          <p:cNvSpPr txBox="true"/>
          <p:nvPr/>
        </p:nvSpPr>
        <p:spPr>
          <a:xfrm rot="0">
            <a:off x="5055444" y="2322906"/>
            <a:ext cx="2622192" cy="229362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AI-Powered Personalization: </a:t>
            </a:r>
            <a:r>
              <a:rPr lang="en-US" sz="1200">
                <a:solidFill>
                  <a:srgbClr val="000000"/>
                </a:solidFill>
                <a:latin typeface="Montserrat Classic"/>
                <a:ea typeface="Montserrat Classic"/>
                <a:cs typeface="Montserrat Classic"/>
                <a:sym typeface="Montserrat Classic"/>
              </a:rPr>
              <a:t>Tailored itineraries based on user preferences and budget.</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All-in-One Platform:</a:t>
            </a:r>
            <a:r>
              <a:rPr lang="en-US" sz="1200">
                <a:solidFill>
                  <a:srgbClr val="000000"/>
                </a:solidFill>
                <a:latin typeface="Montserrat Classic"/>
                <a:ea typeface="Montserrat Classic"/>
                <a:cs typeface="Montserrat Classic"/>
                <a:sym typeface="Montserrat Classic"/>
              </a:rPr>
              <a:t> Integration of flights, hotels, and activities in one platform.</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Seamless Experience: </a:t>
            </a:r>
            <a:r>
              <a:rPr lang="en-US" sz="1200">
                <a:solidFill>
                  <a:srgbClr val="000000"/>
                </a:solidFill>
                <a:latin typeface="Montserrat Classic"/>
                <a:ea typeface="Montserrat Classic"/>
                <a:cs typeface="Montserrat Classic"/>
                <a:sym typeface="Montserrat Classic"/>
              </a:rPr>
              <a:t>Competitive pricing,  along with in single payment customer can book flight hotel &amp; Activities.</a:t>
            </a:r>
          </a:p>
        </p:txBody>
      </p:sp>
      <p:sp>
        <p:nvSpPr>
          <p:cNvPr name="TextBox 10" id="10"/>
          <p:cNvSpPr txBox="true"/>
          <p:nvPr/>
        </p:nvSpPr>
        <p:spPr>
          <a:xfrm rot="0">
            <a:off x="7832904" y="2310494"/>
            <a:ext cx="2622192" cy="54368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AI-Powered Personalization</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Real-Time Travel Insights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All-in-One Platform (Flight + Hotel + Activities)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Wallet System for Entire Trip</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Trip Expense Management</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Budget-Friendly Planning</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Eco-Friendly Options, Carbon Footprint Calculator</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Gamification of Travel Planning (Badges, Rewards, Leaderboards)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Group Travel Collaboration (Shared Wallets, Voting, and Itinerary Sharing)</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AI-Powered Packing Assistant</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Travel Insurance and Emergency Support</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Predictive Travel Recommendations (Trends and Best Booking Times)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Language Translation and Cultural Insights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AR/VR Travel Previews</a:t>
            </a:r>
          </a:p>
          <a:p>
            <a:pPr algn="l"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Personalized Deals and Alerts</a:t>
            </a:r>
          </a:p>
          <a:p>
            <a:pPr algn="l">
              <a:lnSpc>
                <a:spcPts val="1679"/>
              </a:lnSpc>
              <a:spcBef>
                <a:spcPct val="0"/>
              </a:spcBef>
            </a:pPr>
          </a:p>
        </p:txBody>
      </p:sp>
      <p:sp>
        <p:nvSpPr>
          <p:cNvPr name="TextBox 11" id="11"/>
          <p:cNvSpPr txBox="true"/>
          <p:nvPr/>
        </p:nvSpPr>
        <p:spPr>
          <a:xfrm rot="0">
            <a:off x="10607496" y="2322906"/>
            <a:ext cx="2622192" cy="229362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Existing Revenue Model: </a:t>
            </a:r>
            <a:r>
              <a:rPr lang="en-US" sz="1200">
                <a:solidFill>
                  <a:srgbClr val="000000"/>
                </a:solidFill>
                <a:latin typeface="Montserrat Classic"/>
                <a:ea typeface="Montserrat Classic"/>
                <a:cs typeface="Montserrat Classic"/>
                <a:sym typeface="Montserrat Classic"/>
              </a:rPr>
              <a:t>The platform is already generating INR 8-10 lakh per month through offline bookings.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AI-Based Itinerary System:</a:t>
            </a:r>
            <a:r>
              <a:rPr lang="en-US" sz="1200">
                <a:solidFill>
                  <a:srgbClr val="000000"/>
                </a:solidFill>
                <a:latin typeface="Montserrat Classic"/>
                <a:ea typeface="Montserrat Classic"/>
                <a:cs typeface="Montserrat Classic"/>
                <a:sym typeface="Montserrat Classic"/>
              </a:rPr>
              <a:t> Advanced technology providing personalized and sharable itineraries not readily available elsewhere.</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Exclusive Partnerships</a:t>
            </a:r>
          </a:p>
          <a:p>
            <a:pPr algn="l">
              <a:lnSpc>
                <a:spcPts val="1679"/>
              </a:lnSpc>
              <a:spcBef>
                <a:spcPct val="0"/>
              </a:spcBef>
            </a:pPr>
          </a:p>
        </p:txBody>
      </p:sp>
      <p:sp>
        <p:nvSpPr>
          <p:cNvPr name="TextBox 12" id="12"/>
          <p:cNvSpPr txBox="true"/>
          <p:nvPr/>
        </p:nvSpPr>
        <p:spPr>
          <a:xfrm rot="0">
            <a:off x="13382088" y="2322906"/>
            <a:ext cx="2622192" cy="271272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Families/ Group Travellers: </a:t>
            </a:r>
            <a:r>
              <a:rPr lang="en-US" sz="1200">
                <a:solidFill>
                  <a:srgbClr val="000000"/>
                </a:solidFill>
                <a:latin typeface="Montserrat Classic"/>
                <a:ea typeface="Montserrat Classic"/>
                <a:cs typeface="Montserrat Classic"/>
                <a:sym typeface="Montserrat Classic"/>
              </a:rPr>
              <a:t>Seeking stress-free, budget-conscious vacation planning.</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Solo Travelers: </a:t>
            </a:r>
            <a:r>
              <a:rPr lang="en-US" sz="1200">
                <a:solidFill>
                  <a:srgbClr val="000000"/>
                </a:solidFill>
                <a:latin typeface="Montserrat Classic"/>
                <a:ea typeface="Montserrat Classic"/>
                <a:cs typeface="Montserrat Classic"/>
                <a:sym typeface="Montserrat Classic"/>
              </a:rPr>
              <a:t>Looking for customized and hassle-free experiences.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Corporate Travelers: </a:t>
            </a:r>
            <a:r>
              <a:rPr lang="en-US" sz="1200">
                <a:solidFill>
                  <a:srgbClr val="000000"/>
                </a:solidFill>
                <a:latin typeface="Montserrat Classic"/>
                <a:ea typeface="Montserrat Classic"/>
                <a:cs typeface="Montserrat Classic"/>
                <a:sym typeface="Montserrat Classic"/>
              </a:rPr>
              <a:t>Requiring smooth and efficient trip management.</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Influencer Market: </a:t>
            </a:r>
            <a:r>
              <a:rPr lang="en-US" sz="1200">
                <a:solidFill>
                  <a:srgbClr val="000000"/>
                </a:solidFill>
                <a:latin typeface="Montserrat Classic"/>
                <a:ea typeface="Montserrat Classic"/>
                <a:cs typeface="Montserrat Classic"/>
                <a:sym typeface="Montserrat Classic"/>
              </a:rPr>
              <a:t>Engaging influencers to amplify reach and inspire travel.</a:t>
            </a:r>
          </a:p>
          <a:p>
            <a:pPr algn="l">
              <a:lnSpc>
                <a:spcPts val="1679"/>
              </a:lnSpc>
              <a:spcBef>
                <a:spcPct val="0"/>
              </a:spcBef>
            </a:pPr>
          </a:p>
        </p:txBody>
      </p:sp>
      <p:sp>
        <p:nvSpPr>
          <p:cNvPr name="TextBox 13" id="13"/>
          <p:cNvSpPr txBox="true"/>
          <p:nvPr/>
        </p:nvSpPr>
        <p:spPr>
          <a:xfrm rot="0">
            <a:off x="5086788" y="5282294"/>
            <a:ext cx="2622192" cy="250317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User Growth: </a:t>
            </a:r>
            <a:r>
              <a:rPr lang="en-US" sz="1200">
                <a:solidFill>
                  <a:srgbClr val="000000"/>
                </a:solidFill>
                <a:latin typeface="Montserrat Classic"/>
                <a:ea typeface="Montserrat Classic"/>
                <a:cs typeface="Montserrat Classic"/>
                <a:sym typeface="Montserrat Classic"/>
              </a:rPr>
              <a:t>Targeting 1,000 to 5,000 users by Year 2.</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Revenue Milestones: </a:t>
            </a:r>
            <a:r>
              <a:rPr lang="en-US" sz="1200">
                <a:solidFill>
                  <a:srgbClr val="000000"/>
                </a:solidFill>
                <a:latin typeface="Montserrat Classic"/>
                <a:ea typeface="Montserrat Classic"/>
                <a:cs typeface="Montserrat Classic"/>
                <a:sym typeface="Montserrat Classic"/>
              </a:rPr>
              <a:t>Break-even expected by Year 2.</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Trip Success Rates:</a:t>
            </a:r>
            <a:r>
              <a:rPr lang="en-US" sz="1200">
                <a:solidFill>
                  <a:srgbClr val="000000"/>
                </a:solidFill>
                <a:latin typeface="Montserrat Classic"/>
                <a:ea typeface="Montserrat Classic"/>
                <a:cs typeface="Montserrat Classic"/>
                <a:sym typeface="Montserrat Classic"/>
              </a:rPr>
              <a:t> Positive customer feedback and trip completion rates.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Influencer Campaign Reach: </a:t>
            </a:r>
            <a:r>
              <a:rPr lang="en-US" sz="1200">
                <a:solidFill>
                  <a:srgbClr val="000000"/>
                </a:solidFill>
                <a:latin typeface="Montserrat Classic"/>
                <a:ea typeface="Montserrat Classic"/>
                <a:cs typeface="Montserrat Classic"/>
                <a:sym typeface="Montserrat Classic"/>
              </a:rPr>
              <a:t>Measuring effectiveness through impressions and bookings.</a:t>
            </a:r>
          </a:p>
          <a:p>
            <a:pPr algn="l">
              <a:lnSpc>
                <a:spcPts val="1679"/>
              </a:lnSpc>
              <a:spcBef>
                <a:spcPct val="0"/>
              </a:spcBef>
            </a:pPr>
          </a:p>
        </p:txBody>
      </p:sp>
      <p:sp>
        <p:nvSpPr>
          <p:cNvPr name="TextBox 14" id="14"/>
          <p:cNvSpPr txBox="true"/>
          <p:nvPr/>
        </p:nvSpPr>
        <p:spPr>
          <a:xfrm rot="0">
            <a:off x="10578921" y="5282294"/>
            <a:ext cx="2622192" cy="292227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Website: </a:t>
            </a:r>
            <a:r>
              <a:rPr lang="en-US" sz="1200">
                <a:solidFill>
                  <a:srgbClr val="000000"/>
                </a:solidFill>
                <a:latin typeface="Montserrat Classic"/>
                <a:ea typeface="Montserrat Classic"/>
                <a:cs typeface="Montserrat Classic"/>
                <a:sym typeface="Montserrat Classic"/>
              </a:rPr>
              <a:t>Current website offering pre-built itineraries and </a:t>
            </a:r>
            <a:r>
              <a:rPr lang="en-US" b="true" sz="1200">
                <a:solidFill>
                  <a:srgbClr val="000000"/>
                </a:solidFill>
                <a:latin typeface="Montserrat Classic Bold"/>
                <a:ea typeface="Montserrat Classic Bold"/>
                <a:cs typeface="Montserrat Classic Bold"/>
                <a:sym typeface="Montserrat Classic Bold"/>
              </a:rPr>
              <a:t>personalization features.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Social Media: </a:t>
            </a:r>
            <a:r>
              <a:rPr lang="en-US" sz="1200">
                <a:solidFill>
                  <a:srgbClr val="000000"/>
                </a:solidFill>
                <a:latin typeface="Montserrat Classic"/>
                <a:ea typeface="Montserrat Classic"/>
                <a:cs typeface="Montserrat Classic"/>
                <a:sym typeface="Montserrat Classic"/>
              </a:rPr>
              <a:t>Engaging content and collaborations with travel influencers.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YouTube</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Corporate Partnerships: </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Community Whatsapp Group</a:t>
            </a:r>
            <a:r>
              <a:rPr lang="en-US" b="true" sz="1200">
                <a:solidFill>
                  <a:srgbClr val="000000"/>
                </a:solidFill>
                <a:latin typeface="Montserrat Classic Bold"/>
                <a:ea typeface="Montserrat Classic Bold"/>
                <a:cs typeface="Montserrat Classic Bold"/>
                <a:sym typeface="Montserrat Classic Bold"/>
              </a:rPr>
              <a:t>: </a:t>
            </a:r>
            <a:r>
              <a:rPr lang="en-US" sz="1200">
                <a:solidFill>
                  <a:srgbClr val="000000"/>
                </a:solidFill>
                <a:latin typeface="Montserrat Classic"/>
                <a:ea typeface="Montserrat Classic"/>
                <a:cs typeface="Montserrat Classic"/>
                <a:sym typeface="Montserrat Classic"/>
              </a:rPr>
              <a:t>Partnering for exclusive local insights and experiences.</a:t>
            </a:r>
          </a:p>
          <a:p>
            <a:pPr algn="l">
              <a:lnSpc>
                <a:spcPts val="1679"/>
              </a:lnSpc>
            </a:pPr>
          </a:p>
          <a:p>
            <a:pPr algn="l">
              <a:lnSpc>
                <a:spcPts val="1679"/>
              </a:lnSpc>
              <a:spcBef>
                <a:spcPct val="0"/>
              </a:spcBef>
            </a:pPr>
          </a:p>
        </p:txBody>
      </p:sp>
      <p:sp>
        <p:nvSpPr>
          <p:cNvPr name="TextBox 15" id="15"/>
          <p:cNvSpPr txBox="true"/>
          <p:nvPr/>
        </p:nvSpPr>
        <p:spPr>
          <a:xfrm rot="0">
            <a:off x="9105862" y="8233747"/>
            <a:ext cx="7052896" cy="166497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Booking Commissions: </a:t>
            </a:r>
            <a:r>
              <a:rPr lang="en-US" sz="1200">
                <a:solidFill>
                  <a:srgbClr val="000000"/>
                </a:solidFill>
                <a:latin typeface="Montserrat Classic"/>
                <a:ea typeface="Montserrat Classic"/>
                <a:cs typeface="Montserrat Classic"/>
                <a:sym typeface="Montserrat Classic"/>
              </a:rPr>
              <a:t>Earnings from flights, hotels, activity bookings and Entire trip planning.</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Tiered Subscriptions:</a:t>
            </a:r>
            <a:r>
              <a:rPr lang="en-US" sz="1200">
                <a:solidFill>
                  <a:srgbClr val="000000"/>
                </a:solidFill>
                <a:latin typeface="Montserrat Classic"/>
                <a:ea typeface="Montserrat Classic"/>
                <a:cs typeface="Montserrat Classic"/>
                <a:sym typeface="Montserrat Classic"/>
              </a:rPr>
              <a:t> Free and paid tiers offering enhanced personalization and concierge services.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Advertising &amp; Sponsorships: </a:t>
            </a:r>
            <a:r>
              <a:rPr lang="en-US" sz="1200">
                <a:solidFill>
                  <a:srgbClr val="000000"/>
                </a:solidFill>
                <a:latin typeface="Montserrat Classic"/>
                <a:ea typeface="Montserrat Classic"/>
                <a:cs typeface="Montserrat Classic"/>
                <a:sym typeface="Montserrat Classic"/>
              </a:rPr>
              <a:t>Partnering with travel brands for visibility.</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Data Insights: </a:t>
            </a:r>
            <a:r>
              <a:rPr lang="en-US" sz="1200">
                <a:solidFill>
                  <a:srgbClr val="000000"/>
                </a:solidFill>
                <a:latin typeface="Montserrat Classic"/>
                <a:ea typeface="Montserrat Classic"/>
                <a:cs typeface="Montserrat Classic"/>
                <a:sym typeface="Montserrat Classic"/>
              </a:rPr>
              <a:t>Selling anonymized insights to travel brands for improving their offerings.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Agents b2b offerings</a:t>
            </a:r>
          </a:p>
          <a:p>
            <a:pPr algn="l">
              <a:lnSpc>
                <a:spcPts val="1679"/>
              </a:lnSpc>
              <a:spcBef>
                <a:spcPct val="0"/>
              </a:spcBef>
            </a:pPr>
          </a:p>
        </p:txBody>
      </p:sp>
      <p:sp>
        <p:nvSpPr>
          <p:cNvPr name="TextBox 16" id="16"/>
          <p:cNvSpPr txBox="true"/>
          <p:nvPr/>
        </p:nvSpPr>
        <p:spPr>
          <a:xfrm rot="0">
            <a:off x="2335266" y="8214089"/>
            <a:ext cx="6770596" cy="1455420"/>
          </a:xfrm>
          <a:prstGeom prst="rect">
            <a:avLst/>
          </a:prstGeom>
        </p:spPr>
        <p:txBody>
          <a:bodyPr anchor="t" rtlCol="false" tIns="0" lIns="0" bIns="0" rIns="0">
            <a:spAutoFit/>
          </a:bodyPr>
          <a:lstStyle/>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Technology Development</a:t>
            </a:r>
            <a:r>
              <a:rPr lang="en-US" sz="1200">
                <a:solidFill>
                  <a:srgbClr val="000000"/>
                </a:solidFill>
                <a:latin typeface="Montserrat Classic"/>
                <a:ea typeface="Montserrat Classic"/>
                <a:cs typeface="Montserrat Classic"/>
                <a:sym typeface="Montserrat Classic"/>
              </a:rPr>
              <a:t> (e.g., AI systems, website, and app maintenance)</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Marketing and Partnerships </a:t>
            </a:r>
            <a:r>
              <a:rPr lang="en-US" sz="1200">
                <a:solidFill>
                  <a:srgbClr val="000000"/>
                </a:solidFill>
                <a:latin typeface="Montserrat Classic"/>
                <a:ea typeface="Montserrat Classic"/>
                <a:cs typeface="Montserrat Classic"/>
                <a:sym typeface="Montserrat Classic"/>
              </a:rPr>
              <a:t>(e.g., influencer collaborations, campaigns)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Operational Costs </a:t>
            </a:r>
            <a:r>
              <a:rPr lang="en-US" sz="1200">
                <a:solidFill>
                  <a:srgbClr val="000000"/>
                </a:solidFill>
                <a:latin typeface="Montserrat Classic"/>
                <a:ea typeface="Montserrat Classic"/>
                <a:cs typeface="Montserrat Classic"/>
                <a:sym typeface="Montserrat Classic"/>
              </a:rPr>
              <a:t>(e.g., hosting, customer support)</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Employee Salaries </a:t>
            </a:r>
            <a:r>
              <a:rPr lang="en-US" sz="1200">
                <a:solidFill>
                  <a:srgbClr val="000000"/>
                </a:solidFill>
                <a:latin typeface="Montserrat Classic"/>
                <a:ea typeface="Montserrat Classic"/>
                <a:cs typeface="Montserrat Classic"/>
                <a:sym typeface="Montserrat Classic"/>
              </a:rPr>
              <a:t>(e.g., engineers, designers, AI specialists, deals onboarding, Trip planning and negosiating guys)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Commissions </a:t>
            </a:r>
            <a:r>
              <a:rPr lang="en-US" sz="1200">
                <a:solidFill>
                  <a:srgbClr val="000000"/>
                </a:solidFill>
                <a:latin typeface="Montserrat Classic"/>
                <a:ea typeface="Montserrat Classic"/>
                <a:cs typeface="Montserrat Classic"/>
                <a:sym typeface="Montserrat Classic"/>
              </a:rPr>
              <a:t>(e.g., payments to travel agents, hotels, or airlines)</a:t>
            </a:r>
          </a:p>
          <a:p>
            <a:pPr algn="l" marL="259080" indent="-129540" lvl="1">
              <a:lnSpc>
                <a:spcPts val="1679"/>
              </a:lnSpc>
              <a:spcBef>
                <a:spcPct val="0"/>
              </a:spcBef>
              <a:buFont typeface="Arial"/>
              <a:buChar char="•"/>
            </a:pPr>
            <a:r>
              <a:rPr lang="en-US" b="true" sz="1200">
                <a:solidFill>
                  <a:srgbClr val="000000"/>
                </a:solidFill>
                <a:latin typeface="Montserrat Classic Bold"/>
                <a:ea typeface="Montserrat Classic Bold"/>
                <a:cs typeface="Montserrat Classic Bold"/>
                <a:sym typeface="Montserrat Classic Bold"/>
              </a:rPr>
              <a:t>R&amp;D </a:t>
            </a:r>
            <a:r>
              <a:rPr lang="en-US" sz="1200">
                <a:solidFill>
                  <a:srgbClr val="000000"/>
                </a:solidFill>
                <a:latin typeface="Montserrat Classic"/>
                <a:ea typeface="Montserrat Classic"/>
                <a:cs typeface="Montserrat Classic"/>
                <a:sym typeface="Montserrat Classic"/>
              </a:rPr>
              <a:t>(e.g., for new AI features or sustainability tools)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0073" y="161927"/>
            <a:ext cx="2213670" cy="1143000"/>
          </a:xfrm>
          <a:custGeom>
            <a:avLst/>
            <a:gdLst/>
            <a:ahLst/>
            <a:cxnLst/>
            <a:rect r="r" b="b" t="t" l="l"/>
            <a:pathLst>
              <a:path h="1143000" w="2213670">
                <a:moveTo>
                  <a:pt x="0" y="0"/>
                </a:moveTo>
                <a:lnTo>
                  <a:pt x="2213669" y="0"/>
                </a:lnTo>
                <a:lnTo>
                  <a:pt x="2213669" y="1143000"/>
                </a:lnTo>
                <a:lnTo>
                  <a:pt x="0" y="1143000"/>
                </a:lnTo>
                <a:lnTo>
                  <a:pt x="0" y="0"/>
                </a:lnTo>
                <a:close/>
              </a:path>
            </a:pathLst>
          </a:custGeom>
          <a:blipFill>
            <a:blip r:embed="rId2"/>
            <a:stretch>
              <a:fillRect l="0" t="-1" r="0" b="-1"/>
            </a:stretch>
          </a:blipFill>
        </p:spPr>
      </p:sp>
      <p:grpSp>
        <p:nvGrpSpPr>
          <p:cNvPr name="Group 3" id="3"/>
          <p:cNvGrpSpPr>
            <a:grpSpLocks noChangeAspect="true"/>
          </p:cNvGrpSpPr>
          <p:nvPr/>
        </p:nvGrpSpPr>
        <p:grpSpPr>
          <a:xfrm rot="0">
            <a:off x="468994" y="257175"/>
            <a:ext cx="386070" cy="103584"/>
            <a:chOff x="0" y="0"/>
            <a:chExt cx="514756" cy="138112"/>
          </a:xfrm>
        </p:grpSpPr>
        <p:sp>
          <p:nvSpPr>
            <p:cNvPr name="Freeform 4" id="4"/>
            <p:cNvSpPr/>
            <p:nvPr/>
          </p:nvSpPr>
          <p:spPr>
            <a:xfrm flipH="false" flipV="false" rot="0">
              <a:off x="0" y="0"/>
              <a:ext cx="514858" cy="138049"/>
            </a:xfrm>
            <a:custGeom>
              <a:avLst/>
              <a:gdLst/>
              <a:ahLst/>
              <a:cxnLst/>
              <a:rect r="r" b="b" t="t" l="l"/>
              <a:pathLst>
                <a:path h="138049" w="514858">
                  <a:moveTo>
                    <a:pt x="258064" y="138049"/>
                  </a:moveTo>
                  <a:cubicBezTo>
                    <a:pt x="177038" y="138049"/>
                    <a:pt x="96139" y="138049"/>
                    <a:pt x="15113" y="138049"/>
                  </a:cubicBezTo>
                  <a:cubicBezTo>
                    <a:pt x="4318" y="138049"/>
                    <a:pt x="0" y="133477"/>
                    <a:pt x="0" y="122555"/>
                  </a:cubicBezTo>
                  <a:cubicBezTo>
                    <a:pt x="0" y="86487"/>
                    <a:pt x="0" y="50419"/>
                    <a:pt x="0" y="14224"/>
                  </a:cubicBezTo>
                  <a:cubicBezTo>
                    <a:pt x="0" y="5207"/>
                    <a:pt x="5207" y="0"/>
                    <a:pt x="14097" y="0"/>
                  </a:cubicBezTo>
                  <a:cubicBezTo>
                    <a:pt x="176657" y="0"/>
                    <a:pt x="339217" y="0"/>
                    <a:pt x="501904" y="0"/>
                  </a:cubicBezTo>
                  <a:cubicBezTo>
                    <a:pt x="511810" y="0"/>
                    <a:pt x="514858" y="3175"/>
                    <a:pt x="514858" y="13081"/>
                  </a:cubicBezTo>
                  <a:cubicBezTo>
                    <a:pt x="514858" y="50419"/>
                    <a:pt x="514858" y="87503"/>
                    <a:pt x="514858" y="124841"/>
                  </a:cubicBezTo>
                  <a:cubicBezTo>
                    <a:pt x="514858" y="135636"/>
                    <a:pt x="512445" y="138049"/>
                    <a:pt x="501396" y="138049"/>
                  </a:cubicBezTo>
                  <a:cubicBezTo>
                    <a:pt x="420370" y="138049"/>
                    <a:pt x="339090" y="138049"/>
                    <a:pt x="258064" y="138049"/>
                  </a:cubicBezTo>
                  <a:lnTo>
                    <a:pt x="258191" y="137922"/>
                  </a:lnTo>
                  <a:close/>
                </a:path>
              </a:pathLst>
            </a:custGeom>
            <a:solidFill>
              <a:srgbClr val="0D0F7F"/>
            </a:solidFill>
          </p:spPr>
        </p:sp>
      </p:grpSp>
      <p:sp>
        <p:nvSpPr>
          <p:cNvPr name="Freeform 5" id="5"/>
          <p:cNvSpPr/>
          <p:nvPr/>
        </p:nvSpPr>
        <p:spPr>
          <a:xfrm flipH="false" flipV="false" rot="0">
            <a:off x="190502" y="416388"/>
            <a:ext cx="913486" cy="840912"/>
          </a:xfrm>
          <a:custGeom>
            <a:avLst/>
            <a:gdLst/>
            <a:ahLst/>
            <a:cxnLst/>
            <a:rect r="r" b="b" t="t" l="l"/>
            <a:pathLst>
              <a:path h="840912" w="913486">
                <a:moveTo>
                  <a:pt x="0" y="0"/>
                </a:moveTo>
                <a:lnTo>
                  <a:pt x="913486" y="0"/>
                </a:lnTo>
                <a:lnTo>
                  <a:pt x="913486" y="840912"/>
                </a:lnTo>
                <a:lnTo>
                  <a:pt x="0" y="840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90502" y="1438273"/>
            <a:ext cx="5810248" cy="4152898"/>
          </a:xfrm>
          <a:custGeom>
            <a:avLst/>
            <a:gdLst/>
            <a:ahLst/>
            <a:cxnLst/>
            <a:rect r="r" b="b" t="t" l="l"/>
            <a:pathLst>
              <a:path h="4152898" w="5810248">
                <a:moveTo>
                  <a:pt x="0" y="0"/>
                </a:moveTo>
                <a:lnTo>
                  <a:pt x="5810248" y="0"/>
                </a:lnTo>
                <a:lnTo>
                  <a:pt x="5810248" y="4152897"/>
                </a:lnTo>
                <a:lnTo>
                  <a:pt x="0" y="4152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0502" y="5943600"/>
            <a:ext cx="5810248" cy="4152898"/>
          </a:xfrm>
          <a:custGeom>
            <a:avLst/>
            <a:gdLst/>
            <a:ahLst/>
            <a:cxnLst/>
            <a:rect r="r" b="b" t="t" l="l"/>
            <a:pathLst>
              <a:path h="4152898" w="5810248">
                <a:moveTo>
                  <a:pt x="0" y="0"/>
                </a:moveTo>
                <a:lnTo>
                  <a:pt x="5810248" y="0"/>
                </a:lnTo>
                <a:lnTo>
                  <a:pt x="5810248" y="4152898"/>
                </a:lnTo>
                <a:lnTo>
                  <a:pt x="0" y="4152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238873" y="1438273"/>
            <a:ext cx="5810248" cy="8658225"/>
          </a:xfrm>
          <a:custGeom>
            <a:avLst/>
            <a:gdLst/>
            <a:ahLst/>
            <a:cxnLst/>
            <a:rect r="r" b="b" t="t" l="l"/>
            <a:pathLst>
              <a:path h="8658225" w="5810248">
                <a:moveTo>
                  <a:pt x="0" y="0"/>
                </a:moveTo>
                <a:lnTo>
                  <a:pt x="5810247" y="0"/>
                </a:lnTo>
                <a:lnTo>
                  <a:pt x="5810247" y="8658225"/>
                </a:lnTo>
                <a:lnTo>
                  <a:pt x="0" y="86582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287250" y="1438273"/>
            <a:ext cx="5810248" cy="8658225"/>
          </a:xfrm>
          <a:custGeom>
            <a:avLst/>
            <a:gdLst/>
            <a:ahLst/>
            <a:cxnLst/>
            <a:rect r="r" b="b" t="t" l="l"/>
            <a:pathLst>
              <a:path h="8658225" w="5810248">
                <a:moveTo>
                  <a:pt x="0" y="0"/>
                </a:moveTo>
                <a:lnTo>
                  <a:pt x="5810248" y="0"/>
                </a:lnTo>
                <a:lnTo>
                  <a:pt x="5810248" y="8658225"/>
                </a:lnTo>
                <a:lnTo>
                  <a:pt x="0" y="86582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6486024" y="8285707"/>
            <a:ext cx="1807213" cy="1463586"/>
          </a:xfrm>
          <a:custGeom>
            <a:avLst/>
            <a:gdLst/>
            <a:ahLst/>
            <a:cxnLst/>
            <a:rect r="r" b="b" t="t" l="l"/>
            <a:pathLst>
              <a:path h="1463586" w="1807213">
                <a:moveTo>
                  <a:pt x="0" y="0"/>
                </a:moveTo>
                <a:lnTo>
                  <a:pt x="1807213" y="0"/>
                </a:lnTo>
                <a:lnTo>
                  <a:pt x="1807213" y="1463585"/>
                </a:lnTo>
                <a:lnTo>
                  <a:pt x="0" y="1463585"/>
                </a:lnTo>
                <a:lnTo>
                  <a:pt x="0" y="0"/>
                </a:lnTo>
                <a:close/>
              </a:path>
            </a:pathLst>
          </a:custGeom>
          <a:blipFill>
            <a:blip r:embed="rId13"/>
            <a:stretch>
              <a:fillRect l="0" t="0" r="-43253" b="0"/>
            </a:stretch>
          </a:blipFill>
        </p:spPr>
      </p:sp>
      <p:grpSp>
        <p:nvGrpSpPr>
          <p:cNvPr name="Group 11" id="11"/>
          <p:cNvGrpSpPr/>
          <p:nvPr/>
        </p:nvGrpSpPr>
        <p:grpSpPr>
          <a:xfrm rot="0">
            <a:off x="7950179" y="7034523"/>
            <a:ext cx="3155151" cy="1151179"/>
            <a:chOff x="0" y="0"/>
            <a:chExt cx="4206869" cy="1534905"/>
          </a:xfrm>
        </p:grpSpPr>
        <p:sp>
          <p:nvSpPr>
            <p:cNvPr name="Freeform 12" id="12"/>
            <p:cNvSpPr/>
            <p:nvPr/>
          </p:nvSpPr>
          <p:spPr>
            <a:xfrm flipH="false" flipV="false" rot="0">
              <a:off x="0" y="0"/>
              <a:ext cx="3103918" cy="498395"/>
            </a:xfrm>
            <a:custGeom>
              <a:avLst/>
              <a:gdLst/>
              <a:ahLst/>
              <a:cxnLst/>
              <a:rect r="r" b="b" t="t" l="l"/>
              <a:pathLst>
                <a:path h="498395" w="3103918">
                  <a:moveTo>
                    <a:pt x="0" y="0"/>
                  </a:moveTo>
                  <a:lnTo>
                    <a:pt x="3103918" y="0"/>
                  </a:lnTo>
                  <a:lnTo>
                    <a:pt x="3103918" y="498395"/>
                  </a:lnTo>
                  <a:lnTo>
                    <a:pt x="0" y="498395"/>
                  </a:lnTo>
                  <a:lnTo>
                    <a:pt x="0" y="0"/>
                  </a:lnTo>
                  <a:close/>
                </a:path>
              </a:pathLst>
            </a:custGeom>
            <a:blipFill>
              <a:blip r:embed="rId14"/>
              <a:stretch>
                <a:fillRect l="0" t="-129050" r="-38923" b="-1645006"/>
              </a:stretch>
            </a:blipFill>
          </p:spPr>
        </p:sp>
        <p:sp>
          <p:nvSpPr>
            <p:cNvPr name="Freeform 13" id="13"/>
            <p:cNvSpPr/>
            <p:nvPr/>
          </p:nvSpPr>
          <p:spPr>
            <a:xfrm flipH="false" flipV="false" rot="0">
              <a:off x="0" y="443740"/>
              <a:ext cx="3095117" cy="1129931"/>
            </a:xfrm>
            <a:custGeom>
              <a:avLst/>
              <a:gdLst/>
              <a:ahLst/>
              <a:cxnLst/>
              <a:rect r="r" b="b" t="t" l="l"/>
              <a:pathLst>
                <a:path h="1129931" w="3095117">
                  <a:moveTo>
                    <a:pt x="0" y="0"/>
                  </a:moveTo>
                  <a:lnTo>
                    <a:pt x="3095117" y="0"/>
                  </a:lnTo>
                  <a:lnTo>
                    <a:pt x="3095117" y="1129932"/>
                  </a:lnTo>
                  <a:lnTo>
                    <a:pt x="0" y="1129932"/>
                  </a:lnTo>
                  <a:lnTo>
                    <a:pt x="0" y="0"/>
                  </a:lnTo>
                  <a:close/>
                </a:path>
              </a:pathLst>
            </a:custGeom>
            <a:blipFill>
              <a:blip r:embed="rId14"/>
              <a:stretch>
                <a:fillRect l="0" t="-630772" r="-35919" b="-75679"/>
              </a:stretch>
            </a:blipFill>
          </p:spPr>
        </p:sp>
      </p:grpSp>
      <p:sp>
        <p:nvSpPr>
          <p:cNvPr name="Freeform 14" id="14"/>
          <p:cNvSpPr/>
          <p:nvPr/>
        </p:nvSpPr>
        <p:spPr>
          <a:xfrm flipH="false" flipV="false" rot="0">
            <a:off x="10151728" y="8377545"/>
            <a:ext cx="1730325" cy="1255880"/>
          </a:xfrm>
          <a:custGeom>
            <a:avLst/>
            <a:gdLst/>
            <a:ahLst/>
            <a:cxnLst/>
            <a:rect r="r" b="b" t="t" l="l"/>
            <a:pathLst>
              <a:path h="1255880" w="1730325">
                <a:moveTo>
                  <a:pt x="0" y="0"/>
                </a:moveTo>
                <a:lnTo>
                  <a:pt x="1730325" y="0"/>
                </a:lnTo>
                <a:lnTo>
                  <a:pt x="1730325" y="1255879"/>
                </a:lnTo>
                <a:lnTo>
                  <a:pt x="0" y="1255879"/>
                </a:lnTo>
                <a:lnTo>
                  <a:pt x="0" y="0"/>
                </a:lnTo>
                <a:close/>
              </a:path>
            </a:pathLst>
          </a:custGeom>
          <a:blipFill>
            <a:blip r:embed="rId15"/>
            <a:stretch>
              <a:fillRect l="0" t="0" r="-5251" b="-2089"/>
            </a:stretch>
          </a:blipFill>
        </p:spPr>
      </p:sp>
      <p:sp>
        <p:nvSpPr>
          <p:cNvPr name="Freeform 15" id="15"/>
          <p:cNvSpPr/>
          <p:nvPr/>
        </p:nvSpPr>
        <p:spPr>
          <a:xfrm flipH="false" flipV="false" rot="0">
            <a:off x="6383408" y="7034523"/>
            <a:ext cx="1759706" cy="1207549"/>
          </a:xfrm>
          <a:custGeom>
            <a:avLst/>
            <a:gdLst/>
            <a:ahLst/>
            <a:cxnLst/>
            <a:rect r="r" b="b" t="t" l="l"/>
            <a:pathLst>
              <a:path h="1207549" w="1759706">
                <a:moveTo>
                  <a:pt x="0" y="0"/>
                </a:moveTo>
                <a:lnTo>
                  <a:pt x="1759706" y="0"/>
                </a:lnTo>
                <a:lnTo>
                  <a:pt x="1759706" y="1207550"/>
                </a:lnTo>
                <a:lnTo>
                  <a:pt x="0" y="1207550"/>
                </a:lnTo>
                <a:lnTo>
                  <a:pt x="0" y="0"/>
                </a:lnTo>
                <a:close/>
              </a:path>
            </a:pathLst>
          </a:custGeom>
          <a:blipFill>
            <a:blip r:embed="rId16"/>
            <a:stretch>
              <a:fillRect l="0" t="0" r="0" b="0"/>
            </a:stretch>
          </a:blipFill>
        </p:spPr>
      </p:sp>
      <p:sp>
        <p:nvSpPr>
          <p:cNvPr name="Freeform 16" id="16"/>
          <p:cNvSpPr/>
          <p:nvPr/>
        </p:nvSpPr>
        <p:spPr>
          <a:xfrm flipH="false" flipV="false" rot="0">
            <a:off x="8389796" y="8377545"/>
            <a:ext cx="1665372" cy="1279909"/>
          </a:xfrm>
          <a:custGeom>
            <a:avLst/>
            <a:gdLst/>
            <a:ahLst/>
            <a:cxnLst/>
            <a:rect r="r" b="b" t="t" l="l"/>
            <a:pathLst>
              <a:path h="1279909" w="1665372">
                <a:moveTo>
                  <a:pt x="0" y="0"/>
                </a:moveTo>
                <a:lnTo>
                  <a:pt x="1665372" y="0"/>
                </a:lnTo>
                <a:lnTo>
                  <a:pt x="1665372" y="1279909"/>
                </a:lnTo>
                <a:lnTo>
                  <a:pt x="0" y="1279909"/>
                </a:lnTo>
                <a:lnTo>
                  <a:pt x="0" y="0"/>
                </a:lnTo>
                <a:close/>
              </a:path>
            </a:pathLst>
          </a:custGeom>
          <a:blipFill>
            <a:blip r:embed="rId17"/>
            <a:stretch>
              <a:fillRect l="0" t="-1005" r="0" b="-1005"/>
            </a:stretch>
          </a:blipFill>
        </p:spPr>
      </p:sp>
      <p:sp>
        <p:nvSpPr>
          <p:cNvPr name="Freeform 17" id="17"/>
          <p:cNvSpPr/>
          <p:nvPr/>
        </p:nvSpPr>
        <p:spPr>
          <a:xfrm flipH="false" flipV="false" rot="0">
            <a:off x="10233921" y="7034523"/>
            <a:ext cx="1686232" cy="1151179"/>
          </a:xfrm>
          <a:custGeom>
            <a:avLst/>
            <a:gdLst/>
            <a:ahLst/>
            <a:cxnLst/>
            <a:rect r="r" b="b" t="t" l="l"/>
            <a:pathLst>
              <a:path h="1151179" w="1686232">
                <a:moveTo>
                  <a:pt x="0" y="0"/>
                </a:moveTo>
                <a:lnTo>
                  <a:pt x="1686232" y="0"/>
                </a:lnTo>
                <a:lnTo>
                  <a:pt x="1686232" y="1151179"/>
                </a:lnTo>
                <a:lnTo>
                  <a:pt x="0" y="1151179"/>
                </a:lnTo>
                <a:lnTo>
                  <a:pt x="0" y="0"/>
                </a:lnTo>
                <a:close/>
              </a:path>
            </a:pathLst>
          </a:custGeom>
          <a:blipFill>
            <a:blip r:embed="rId18"/>
            <a:stretch>
              <a:fillRect l="-19050" t="0" r="-27998" b="-2623"/>
            </a:stretch>
          </a:blipFill>
        </p:spPr>
      </p:sp>
      <p:sp>
        <p:nvSpPr>
          <p:cNvPr name="Freeform 18" id="18"/>
          <p:cNvSpPr/>
          <p:nvPr/>
        </p:nvSpPr>
        <p:spPr>
          <a:xfrm flipH="false" flipV="false" rot="0">
            <a:off x="15094378" y="6562483"/>
            <a:ext cx="2180675" cy="1777492"/>
          </a:xfrm>
          <a:custGeom>
            <a:avLst/>
            <a:gdLst/>
            <a:ahLst/>
            <a:cxnLst/>
            <a:rect r="r" b="b" t="t" l="l"/>
            <a:pathLst>
              <a:path h="1777492" w="2180675">
                <a:moveTo>
                  <a:pt x="0" y="0"/>
                </a:moveTo>
                <a:lnTo>
                  <a:pt x="2180675" y="0"/>
                </a:lnTo>
                <a:lnTo>
                  <a:pt x="2180675" y="1777492"/>
                </a:lnTo>
                <a:lnTo>
                  <a:pt x="0" y="1777492"/>
                </a:lnTo>
                <a:lnTo>
                  <a:pt x="0" y="0"/>
                </a:lnTo>
                <a:close/>
              </a:path>
            </a:pathLst>
          </a:custGeom>
          <a:blipFill>
            <a:blip r:embed="rId19"/>
            <a:stretch>
              <a:fillRect l="0" t="0" r="0" b="0"/>
            </a:stretch>
          </a:blipFill>
        </p:spPr>
      </p:sp>
      <p:sp>
        <p:nvSpPr>
          <p:cNvPr name="Freeform 19" id="19"/>
          <p:cNvSpPr/>
          <p:nvPr/>
        </p:nvSpPr>
        <p:spPr>
          <a:xfrm flipH="false" flipV="false" rot="0">
            <a:off x="12534895" y="8456194"/>
            <a:ext cx="1678369" cy="1126119"/>
          </a:xfrm>
          <a:custGeom>
            <a:avLst/>
            <a:gdLst/>
            <a:ahLst/>
            <a:cxnLst/>
            <a:rect r="r" b="b" t="t" l="l"/>
            <a:pathLst>
              <a:path h="1126119" w="1678369">
                <a:moveTo>
                  <a:pt x="0" y="0"/>
                </a:moveTo>
                <a:lnTo>
                  <a:pt x="1678369" y="0"/>
                </a:lnTo>
                <a:lnTo>
                  <a:pt x="1678369" y="1126119"/>
                </a:lnTo>
                <a:lnTo>
                  <a:pt x="0" y="1126119"/>
                </a:lnTo>
                <a:lnTo>
                  <a:pt x="0" y="0"/>
                </a:lnTo>
                <a:close/>
              </a:path>
            </a:pathLst>
          </a:custGeom>
          <a:blipFill>
            <a:blip r:embed="rId20"/>
            <a:stretch>
              <a:fillRect l="-14832" t="0" r="-28822" b="-3721"/>
            </a:stretch>
          </a:blipFill>
        </p:spPr>
      </p:sp>
      <p:sp>
        <p:nvSpPr>
          <p:cNvPr name="Freeform 20" id="20"/>
          <p:cNvSpPr/>
          <p:nvPr/>
        </p:nvSpPr>
        <p:spPr>
          <a:xfrm flipH="false" flipV="false" rot="0">
            <a:off x="12534895" y="6603860"/>
            <a:ext cx="2411271" cy="1736115"/>
          </a:xfrm>
          <a:custGeom>
            <a:avLst/>
            <a:gdLst/>
            <a:ahLst/>
            <a:cxnLst/>
            <a:rect r="r" b="b" t="t" l="l"/>
            <a:pathLst>
              <a:path h="1736115" w="2411271">
                <a:moveTo>
                  <a:pt x="0" y="0"/>
                </a:moveTo>
                <a:lnTo>
                  <a:pt x="2411271" y="0"/>
                </a:lnTo>
                <a:lnTo>
                  <a:pt x="2411271" y="1736115"/>
                </a:lnTo>
                <a:lnTo>
                  <a:pt x="0" y="1736115"/>
                </a:lnTo>
                <a:lnTo>
                  <a:pt x="0" y="0"/>
                </a:lnTo>
                <a:close/>
              </a:path>
            </a:pathLst>
          </a:custGeom>
          <a:blipFill>
            <a:blip r:embed="rId21"/>
            <a:stretch>
              <a:fillRect l="0" t="0" r="0" b="0"/>
            </a:stretch>
          </a:blipFill>
        </p:spPr>
      </p:sp>
      <p:sp>
        <p:nvSpPr>
          <p:cNvPr name="Freeform 21" id="21"/>
          <p:cNvSpPr/>
          <p:nvPr/>
        </p:nvSpPr>
        <p:spPr>
          <a:xfrm flipH="false" flipV="false" rot="0">
            <a:off x="14430697" y="8456194"/>
            <a:ext cx="1764439" cy="1290781"/>
          </a:xfrm>
          <a:custGeom>
            <a:avLst/>
            <a:gdLst/>
            <a:ahLst/>
            <a:cxnLst/>
            <a:rect r="r" b="b" t="t" l="l"/>
            <a:pathLst>
              <a:path h="1290781" w="1764439">
                <a:moveTo>
                  <a:pt x="0" y="0"/>
                </a:moveTo>
                <a:lnTo>
                  <a:pt x="1764439" y="0"/>
                </a:lnTo>
                <a:lnTo>
                  <a:pt x="1764439" y="1290781"/>
                </a:lnTo>
                <a:lnTo>
                  <a:pt x="0" y="1290781"/>
                </a:lnTo>
                <a:lnTo>
                  <a:pt x="0" y="0"/>
                </a:lnTo>
                <a:close/>
              </a:path>
            </a:pathLst>
          </a:custGeom>
          <a:blipFill>
            <a:blip r:embed="rId22"/>
            <a:stretch>
              <a:fillRect l="-8276" t="0" r="-39934" b="-60997"/>
            </a:stretch>
          </a:blipFill>
        </p:spPr>
      </p:sp>
      <p:sp>
        <p:nvSpPr>
          <p:cNvPr name="Freeform 22" id="22"/>
          <p:cNvSpPr/>
          <p:nvPr/>
        </p:nvSpPr>
        <p:spPr>
          <a:xfrm flipH="false" flipV="false" rot="0">
            <a:off x="16310273" y="8456194"/>
            <a:ext cx="1511590" cy="1352727"/>
          </a:xfrm>
          <a:custGeom>
            <a:avLst/>
            <a:gdLst/>
            <a:ahLst/>
            <a:cxnLst/>
            <a:rect r="r" b="b" t="t" l="l"/>
            <a:pathLst>
              <a:path h="1352727" w="1511590">
                <a:moveTo>
                  <a:pt x="0" y="0"/>
                </a:moveTo>
                <a:lnTo>
                  <a:pt x="1511590" y="0"/>
                </a:lnTo>
                <a:lnTo>
                  <a:pt x="1511590" y="1352727"/>
                </a:lnTo>
                <a:lnTo>
                  <a:pt x="0" y="1352727"/>
                </a:lnTo>
                <a:lnTo>
                  <a:pt x="0" y="0"/>
                </a:lnTo>
                <a:close/>
              </a:path>
            </a:pathLst>
          </a:custGeom>
          <a:blipFill>
            <a:blip r:embed="rId23"/>
            <a:stretch>
              <a:fillRect l="0" t="0" r="-35865" b="0"/>
            </a:stretch>
          </a:blipFill>
        </p:spPr>
      </p:sp>
      <p:sp>
        <p:nvSpPr>
          <p:cNvPr name="TextBox 23" id="23"/>
          <p:cNvSpPr txBox="true"/>
          <p:nvPr/>
        </p:nvSpPr>
        <p:spPr>
          <a:xfrm rot="0">
            <a:off x="12755201" y="1738432"/>
            <a:ext cx="201404" cy="421338"/>
          </a:xfrm>
          <a:prstGeom prst="rect">
            <a:avLst/>
          </a:prstGeom>
        </p:spPr>
        <p:txBody>
          <a:bodyPr anchor="t" rtlCol="false" tIns="0" lIns="0" bIns="0" rIns="0">
            <a:spAutoFit/>
          </a:bodyPr>
          <a:lstStyle/>
          <a:p>
            <a:pPr algn="l">
              <a:lnSpc>
                <a:spcPts val="3149"/>
              </a:lnSpc>
            </a:pPr>
            <a:r>
              <a:rPr lang="en-US" sz="2250">
                <a:solidFill>
                  <a:srgbClr val="000000"/>
                </a:solidFill>
                <a:latin typeface="Arimo"/>
                <a:ea typeface="Arimo"/>
                <a:cs typeface="Arimo"/>
                <a:sym typeface="Arimo"/>
              </a:rPr>
              <a:t>4</a:t>
            </a:r>
          </a:p>
        </p:txBody>
      </p:sp>
      <p:sp>
        <p:nvSpPr>
          <p:cNvPr name="TextBox 24" id="24"/>
          <p:cNvSpPr txBox="true"/>
          <p:nvPr/>
        </p:nvSpPr>
        <p:spPr>
          <a:xfrm rot="0">
            <a:off x="468994" y="6827022"/>
            <a:ext cx="5248055" cy="2922270"/>
          </a:xfrm>
          <a:prstGeom prst="rect">
            <a:avLst/>
          </a:prstGeom>
        </p:spPr>
        <p:txBody>
          <a:bodyPr anchor="t" rtlCol="false" tIns="0" lIns="0" bIns="0" rIns="0">
            <a:spAutoFit/>
          </a:bodyPr>
          <a:lstStyle/>
          <a:p>
            <a:pPr algn="just">
              <a:lnSpc>
                <a:spcPts val="1679"/>
              </a:lnSpc>
            </a:pP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Customers prioritize convenience and time-saving solutions in their travel planning.</a:t>
            </a: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Budget-conscious travelers are seeking tools to avoid overspending while maximizing their travel experiences.</a:t>
            </a: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Personalized and real-time updates are crucial to address sudden changes in travel plans (e.g., flight delays, hotel unavailability).</a:t>
            </a: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Group travelers require efficient expense management tools, such as pooled budgeting systems.</a:t>
            </a: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Eco-conscious travelers show interest in sustainable travel options and carbon footprint calculators.</a:t>
            </a:r>
          </a:p>
          <a:p>
            <a:pPr algn="just" marL="259080" indent="-129540" lvl="1">
              <a:lnSpc>
                <a:spcPts val="1679"/>
              </a:lnSpc>
              <a:buFont typeface="Arial"/>
              <a:buChar char="•"/>
            </a:pPr>
            <a:r>
              <a:rPr lang="en-US" sz="1200">
                <a:solidFill>
                  <a:srgbClr val="000000"/>
                </a:solidFill>
                <a:latin typeface="Montserrat Classic"/>
                <a:ea typeface="Montserrat Classic"/>
                <a:cs typeface="Montserrat Classic"/>
                <a:sym typeface="Montserrat Classic"/>
              </a:rPr>
              <a:t>Primary beneficiaries are working professionals, families, and solo travelers between the ages of 25-45 who frequently travel and prefer a streamlined, integrated travel planning solution.</a:t>
            </a:r>
          </a:p>
        </p:txBody>
      </p:sp>
      <p:sp>
        <p:nvSpPr>
          <p:cNvPr name="TextBox 25" id="25"/>
          <p:cNvSpPr txBox="true"/>
          <p:nvPr/>
        </p:nvSpPr>
        <p:spPr>
          <a:xfrm rot="0">
            <a:off x="685421" y="6243759"/>
            <a:ext cx="165842" cy="421338"/>
          </a:xfrm>
          <a:prstGeom prst="rect">
            <a:avLst/>
          </a:prstGeom>
        </p:spPr>
        <p:txBody>
          <a:bodyPr anchor="t" rtlCol="false" tIns="0" lIns="0" bIns="0" rIns="0">
            <a:spAutoFit/>
          </a:bodyPr>
          <a:lstStyle/>
          <a:p>
            <a:pPr algn="l">
              <a:lnSpc>
                <a:spcPts val="3149"/>
              </a:lnSpc>
            </a:pPr>
            <a:r>
              <a:rPr lang="en-US" sz="2250">
                <a:solidFill>
                  <a:srgbClr val="000000"/>
                </a:solidFill>
                <a:latin typeface="Arimo"/>
                <a:ea typeface="Arimo"/>
                <a:cs typeface="Arimo"/>
                <a:sym typeface="Arimo"/>
              </a:rPr>
              <a:t>2</a:t>
            </a:r>
          </a:p>
        </p:txBody>
      </p:sp>
      <p:sp>
        <p:nvSpPr>
          <p:cNvPr name="TextBox 26" id="26"/>
          <p:cNvSpPr txBox="true"/>
          <p:nvPr/>
        </p:nvSpPr>
        <p:spPr>
          <a:xfrm rot="0">
            <a:off x="711510" y="1738432"/>
            <a:ext cx="112800" cy="421338"/>
          </a:xfrm>
          <a:prstGeom prst="rect">
            <a:avLst/>
          </a:prstGeom>
        </p:spPr>
        <p:txBody>
          <a:bodyPr anchor="t" rtlCol="false" tIns="0" lIns="0" bIns="0" rIns="0">
            <a:spAutoFit/>
          </a:bodyPr>
          <a:lstStyle/>
          <a:p>
            <a:pPr algn="l">
              <a:lnSpc>
                <a:spcPts val="3149"/>
              </a:lnSpc>
            </a:pPr>
            <a:r>
              <a:rPr lang="en-US" sz="2250">
                <a:solidFill>
                  <a:srgbClr val="000000"/>
                </a:solidFill>
                <a:latin typeface="Arimo"/>
                <a:ea typeface="Arimo"/>
                <a:cs typeface="Arimo"/>
                <a:sym typeface="Arimo"/>
              </a:rPr>
              <a:t>1</a:t>
            </a:r>
          </a:p>
        </p:txBody>
      </p:sp>
      <p:sp>
        <p:nvSpPr>
          <p:cNvPr name="TextBox 27" id="27"/>
          <p:cNvSpPr txBox="true"/>
          <p:nvPr/>
        </p:nvSpPr>
        <p:spPr>
          <a:xfrm rot="0">
            <a:off x="6727934" y="1738432"/>
            <a:ext cx="177794" cy="421338"/>
          </a:xfrm>
          <a:prstGeom prst="rect">
            <a:avLst/>
          </a:prstGeom>
        </p:spPr>
        <p:txBody>
          <a:bodyPr anchor="t" rtlCol="false" tIns="0" lIns="0" bIns="0" rIns="0">
            <a:spAutoFit/>
          </a:bodyPr>
          <a:lstStyle/>
          <a:p>
            <a:pPr algn="l">
              <a:lnSpc>
                <a:spcPts val="3149"/>
              </a:lnSpc>
            </a:pPr>
            <a:r>
              <a:rPr lang="en-US" sz="2250">
                <a:solidFill>
                  <a:srgbClr val="000000"/>
                </a:solidFill>
                <a:latin typeface="Arimo"/>
                <a:ea typeface="Arimo"/>
                <a:cs typeface="Arimo"/>
                <a:sym typeface="Arimo"/>
              </a:rPr>
              <a:t>3</a:t>
            </a:r>
          </a:p>
        </p:txBody>
      </p:sp>
      <p:sp>
        <p:nvSpPr>
          <p:cNvPr name="TextBox 28" id="28"/>
          <p:cNvSpPr txBox="true"/>
          <p:nvPr/>
        </p:nvSpPr>
        <p:spPr>
          <a:xfrm rot="0">
            <a:off x="468994" y="2673234"/>
            <a:ext cx="5248055" cy="2293620"/>
          </a:xfrm>
          <a:prstGeom prst="rect">
            <a:avLst/>
          </a:prstGeom>
        </p:spPr>
        <p:txBody>
          <a:bodyPr anchor="t" rtlCol="false" tIns="0" lIns="0" bIns="0" rIns="0">
            <a:spAutoFit/>
          </a:bodyPr>
          <a:lstStyle/>
          <a:p>
            <a:pPr algn="just">
              <a:lnSpc>
                <a:spcPts val="1679"/>
              </a:lnSpc>
              <a:spcBef>
                <a:spcPct val="0"/>
              </a:spcBef>
            </a:pPr>
            <a:r>
              <a:rPr lang="en-US" b="true" sz="1200">
                <a:solidFill>
                  <a:srgbClr val="000000"/>
                </a:solidFill>
                <a:latin typeface="Montserrat Classic Bold"/>
                <a:ea typeface="Montserrat Classic Bold"/>
                <a:cs typeface="Montserrat Classic Bold"/>
                <a:sym typeface="Montserrat Classic Bold"/>
              </a:rPr>
              <a:t>Problem statement: </a:t>
            </a:r>
            <a:r>
              <a:rPr lang="en-US" sz="1200">
                <a:solidFill>
                  <a:srgbClr val="000000"/>
                </a:solidFill>
                <a:latin typeface="Montserrat Classic"/>
                <a:ea typeface="Montserrat Classic"/>
                <a:cs typeface="Montserrat Classic"/>
                <a:sym typeface="Montserrat Classic"/>
              </a:rPr>
              <a:t>In the fast-paced modern world, organizing a trip is overwhelming due to the abundance of choices for accommodations, flights, and activities. Travelers spend hours searching across multiple platforms, leading to frustration, loss of valuable time, budget overruns, and uncertainty in decision-making.</a:t>
            </a:r>
          </a:p>
          <a:p>
            <a:pPr algn="just">
              <a:lnSpc>
                <a:spcPts val="1679"/>
              </a:lnSpc>
              <a:spcBef>
                <a:spcPct val="0"/>
              </a:spcBef>
            </a:pPr>
          </a:p>
          <a:p>
            <a:pPr algn="just">
              <a:lnSpc>
                <a:spcPts val="1679"/>
              </a:lnSpc>
              <a:spcBef>
                <a:spcPct val="0"/>
              </a:spcBef>
            </a:pPr>
            <a:r>
              <a:rPr lang="en-US" b="true" sz="1200">
                <a:solidFill>
                  <a:srgbClr val="000000"/>
                </a:solidFill>
                <a:latin typeface="Montserrat Classic Bold"/>
                <a:ea typeface="Montserrat Classic Bold"/>
                <a:cs typeface="Montserrat Classic Bold"/>
                <a:sym typeface="Montserrat Classic Bold"/>
              </a:rPr>
              <a:t>Solution: </a:t>
            </a:r>
            <a:r>
              <a:rPr lang="en-US" sz="1200">
                <a:solidFill>
                  <a:srgbClr val="000000"/>
                </a:solidFill>
                <a:latin typeface="Montserrat Classic"/>
                <a:ea typeface="Montserrat Classic"/>
                <a:cs typeface="Montserrat Classic"/>
                <a:sym typeface="Montserrat Classic"/>
              </a:rPr>
              <a:t>Travel Genie provides an AI-powered, all-in-one travel platform offering personalized itineraries, budget-friendly planning, real-time updates, and integrated bookings for flights, hotels, and activities. It simplifies travel planning and ensures a seamless end-to-end experience tailored to individual preferences.</a:t>
            </a:r>
          </a:p>
        </p:txBody>
      </p:sp>
      <p:sp>
        <p:nvSpPr>
          <p:cNvPr name="TextBox 29" id="29"/>
          <p:cNvSpPr txBox="true"/>
          <p:nvPr/>
        </p:nvSpPr>
        <p:spPr>
          <a:xfrm rot="0">
            <a:off x="8396842" y="6821163"/>
            <a:ext cx="1494309" cy="407670"/>
          </a:xfrm>
          <a:prstGeom prst="rect">
            <a:avLst/>
          </a:prstGeom>
        </p:spPr>
        <p:txBody>
          <a:bodyPr anchor="t" rtlCol="false" tIns="0" lIns="0" bIns="0" rIns="0">
            <a:spAutoFit/>
          </a:bodyPr>
          <a:lstStyle/>
          <a:p>
            <a:pPr algn="ctr">
              <a:lnSpc>
                <a:spcPts val="1679"/>
              </a:lnSpc>
              <a:spcBef>
                <a:spcPct val="0"/>
              </a:spcBef>
            </a:pPr>
            <a:r>
              <a:rPr lang="en-US" b="true" sz="1200">
                <a:solidFill>
                  <a:srgbClr val="314FDD"/>
                </a:solidFill>
                <a:latin typeface="Montserrat Classic Bold"/>
                <a:ea typeface="Montserrat Classic Bold"/>
                <a:cs typeface="Montserrat Classic Bold"/>
                <a:sym typeface="Montserrat Classic Bold"/>
              </a:rPr>
              <a:t>Evidence of Impact</a:t>
            </a:r>
          </a:p>
          <a:p>
            <a:pPr algn="ctr">
              <a:lnSpc>
                <a:spcPts val="1679"/>
              </a:lnSpc>
              <a:spcBef>
                <a:spcPct val="0"/>
              </a:spcBef>
            </a:pPr>
          </a:p>
        </p:txBody>
      </p:sp>
      <p:sp>
        <p:nvSpPr>
          <p:cNvPr name="TextBox 30" id="30"/>
          <p:cNvSpPr txBox="true"/>
          <p:nvPr/>
        </p:nvSpPr>
        <p:spPr>
          <a:xfrm rot="0">
            <a:off x="6519973" y="2750178"/>
            <a:ext cx="5248055" cy="4179570"/>
          </a:xfrm>
          <a:prstGeom prst="rect">
            <a:avLst/>
          </a:prstGeom>
        </p:spPr>
        <p:txBody>
          <a:bodyPr anchor="t" rtlCol="false" tIns="0" lIns="0" bIns="0" rIns="0">
            <a:spAutoFit/>
          </a:bodyPr>
          <a:lstStyle/>
          <a:p>
            <a:pPr algn="l">
              <a:lnSpc>
                <a:spcPts val="1679"/>
              </a:lnSpc>
            </a:pPr>
            <a:r>
              <a:rPr lang="en-US" sz="1200" b="true">
                <a:solidFill>
                  <a:srgbClr val="000000"/>
                </a:solidFill>
                <a:latin typeface="Montserrat Classic Bold"/>
                <a:ea typeface="Montserrat Classic Bold"/>
                <a:cs typeface="Montserrat Classic Bold"/>
                <a:sym typeface="Montserrat Classic Bold"/>
              </a:rPr>
              <a:t>Volume of Inquiries:</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Receiving 8-10 inquiries per day over the past year.</a:t>
            </a:r>
          </a:p>
          <a:p>
            <a:pPr algn="l" marL="259080" indent="-129540" lvl="1">
              <a:lnSpc>
                <a:spcPts val="1679"/>
              </a:lnSpc>
              <a:buFont typeface="Arial"/>
              <a:buChar char="•"/>
            </a:pPr>
            <a:r>
              <a:rPr lang="en-US" b="true" sz="1200">
                <a:solidFill>
                  <a:srgbClr val="000000"/>
                </a:solidFill>
                <a:latin typeface="Montserrat Classic Bold"/>
                <a:ea typeface="Montserrat Classic Bold"/>
                <a:cs typeface="Montserrat Classic Bold"/>
                <a:sym typeface="Montserrat Classic Bold"/>
              </a:rPr>
              <a:t>Total inquiries handled: ~3,000+ till today.</a:t>
            </a:r>
          </a:p>
          <a:p>
            <a:pPr algn="l">
              <a:lnSpc>
                <a:spcPts val="1679"/>
              </a:lnSpc>
            </a:pPr>
          </a:p>
          <a:p>
            <a:pPr algn="l">
              <a:lnSpc>
                <a:spcPts val="1679"/>
              </a:lnSpc>
            </a:pPr>
            <a:r>
              <a:rPr lang="en-US" sz="1200" b="true">
                <a:solidFill>
                  <a:srgbClr val="000000"/>
                </a:solidFill>
                <a:latin typeface="Montserrat Classic Bold"/>
                <a:ea typeface="Montserrat Classic Bold"/>
                <a:cs typeface="Montserrat Classic Bold"/>
                <a:sym typeface="Montserrat Classic Bold"/>
              </a:rPr>
              <a:t>Types of Inquiries Handled:</a:t>
            </a:r>
          </a:p>
          <a:p>
            <a:pPr algn="l" marL="259080" indent="-129540" lvl="1">
              <a:lnSpc>
                <a:spcPts val="1679"/>
              </a:lnSpc>
              <a:spcBef>
                <a:spcPct val="0"/>
              </a:spcBef>
              <a:buAutoNum type="arabicPeriod" startAt="1"/>
            </a:pPr>
            <a:r>
              <a:rPr lang="en-US" b="true" sz="1200">
                <a:solidFill>
                  <a:srgbClr val="000000"/>
                </a:solidFill>
                <a:latin typeface="Montserrat Classic Bold"/>
                <a:ea typeface="Montserrat Classic Bold"/>
                <a:cs typeface="Montserrat Classic Bold"/>
                <a:sym typeface="Montserrat Classic Bold"/>
              </a:rPr>
              <a:t>Complete Trip Pla</a:t>
            </a:r>
            <a:r>
              <a:rPr lang="en-US" b="true" sz="1200">
                <a:solidFill>
                  <a:srgbClr val="000000"/>
                </a:solidFill>
                <a:latin typeface="Montserrat Classic Bold"/>
                <a:ea typeface="Montserrat Classic Bold"/>
                <a:cs typeface="Montserrat Classic Bold"/>
                <a:sym typeface="Montserrat Classic Bold"/>
              </a:rPr>
              <a:t>nning Requests:</a:t>
            </a:r>
          </a:p>
          <a:p>
            <a:pPr algn="l" marL="259080" indent="-129540" lvl="1">
              <a:lnSpc>
                <a:spcPts val="1679"/>
              </a:lnSpc>
              <a:spcBef>
                <a:spcPct val="0"/>
              </a:spcBef>
              <a:buFont typeface="Arial"/>
              <a:buChar char="•"/>
            </a:pPr>
            <a:r>
              <a:rPr lang="en-US" sz="1200">
                <a:solidFill>
                  <a:srgbClr val="000000"/>
                </a:solidFill>
                <a:latin typeface="Montserrat Classic"/>
                <a:ea typeface="Montserrat Classic"/>
                <a:cs typeface="Montserrat Classic"/>
                <a:sym typeface="Montserrat Classic"/>
              </a:rPr>
              <a:t>Customers seeking end-to-end management of their trips, including Flights, Hotels, Cabs/Transport: Reliable, Activities and in one click they want to book.</a:t>
            </a:r>
          </a:p>
          <a:p>
            <a:pPr algn="l" marL="259080" indent="-129540" lvl="1">
              <a:lnSpc>
                <a:spcPts val="1679"/>
              </a:lnSpc>
              <a:spcBef>
                <a:spcPct val="0"/>
              </a:spcBef>
              <a:buAutoNum type="arabicPeriod" startAt="1"/>
            </a:pPr>
            <a:r>
              <a:rPr lang="en-US" sz="1200">
                <a:solidFill>
                  <a:srgbClr val="000000"/>
                </a:solidFill>
                <a:latin typeface="Montserrat Classic"/>
                <a:ea typeface="Montserrat Classic"/>
                <a:cs typeface="Montserrat Classic"/>
                <a:sym typeface="Montserrat Classic"/>
              </a:rPr>
              <a:t>Lack of transparency in pricing, Poor coordination leading to canceled, Limited customization options.</a:t>
            </a:r>
          </a:p>
          <a:p>
            <a:pPr algn="l" marL="259080" indent="-129540" lvl="1">
              <a:lnSpc>
                <a:spcPts val="1679"/>
              </a:lnSpc>
              <a:spcBef>
                <a:spcPct val="0"/>
              </a:spcBef>
              <a:buAutoNum type="arabicPeriod" startAt="1"/>
            </a:pPr>
            <a:r>
              <a:rPr lang="en-US" b="true" sz="1200">
                <a:solidFill>
                  <a:srgbClr val="000000"/>
                </a:solidFill>
                <a:latin typeface="Montserrat Classic Bold"/>
                <a:ea typeface="Montserrat Classic Bold"/>
                <a:cs typeface="Montserrat Classic Bold"/>
                <a:sym typeface="Montserrat Classic Bold"/>
              </a:rPr>
              <a:t>Guidance for First-Time or Unplanned Travelers:</a:t>
            </a:r>
            <a:r>
              <a:rPr lang="en-US" sz="1200">
                <a:solidFill>
                  <a:srgbClr val="000000"/>
                </a:solidFill>
                <a:latin typeface="Montserrat Classic"/>
                <a:ea typeface="Montserrat Classic"/>
                <a:cs typeface="Montserrat Classic"/>
                <a:sym typeface="Montserrat Classic"/>
              </a:rPr>
              <a:t> Where to go:  suggestions for destinations based on interests , How to go, require a personalized assistant.</a:t>
            </a:r>
          </a:p>
          <a:p>
            <a:pPr algn="l">
              <a:lnSpc>
                <a:spcPts val="1679"/>
              </a:lnSpc>
              <a:spcBef>
                <a:spcPct val="0"/>
              </a:spcBef>
            </a:pPr>
            <a:r>
              <a:rPr lang="en-US" b="true" sz="1200">
                <a:solidFill>
                  <a:srgbClr val="000000"/>
                </a:solidFill>
                <a:latin typeface="Montserrat Classic Bold"/>
                <a:ea typeface="Montserrat Classic Bold"/>
                <a:cs typeface="Montserrat Classic Bold"/>
                <a:sym typeface="Montserrat Classic Bold"/>
              </a:rPr>
              <a:t>Customer Problems Addressed by RoamMyWay</a:t>
            </a:r>
          </a:p>
          <a:p>
            <a:pPr algn="l" marL="259080" indent="-129540" lvl="1">
              <a:lnSpc>
                <a:spcPts val="1679"/>
              </a:lnSpc>
              <a:spcBef>
                <a:spcPct val="0"/>
              </a:spcBef>
              <a:buFont typeface="Arial"/>
              <a:buChar char="•"/>
            </a:pPr>
            <a:r>
              <a:rPr lang="en-US" sz="1200">
                <a:solidFill>
                  <a:srgbClr val="000000"/>
                </a:solidFill>
                <a:latin typeface="Montserrat Classic"/>
                <a:ea typeface="Montserrat Classic"/>
                <a:cs typeface="Montserrat Classic"/>
                <a:sym typeface="Montserrat Classic"/>
              </a:rPr>
              <a:t>Seamless Trip Management</a:t>
            </a:r>
          </a:p>
          <a:p>
            <a:pPr algn="l" marL="259080" indent="-129540" lvl="1">
              <a:lnSpc>
                <a:spcPts val="1679"/>
              </a:lnSpc>
              <a:spcBef>
                <a:spcPct val="0"/>
              </a:spcBef>
              <a:buFont typeface="Arial"/>
              <a:buChar char="•"/>
            </a:pPr>
            <a:r>
              <a:rPr lang="en-US" sz="1200">
                <a:solidFill>
                  <a:srgbClr val="000000"/>
                </a:solidFill>
                <a:latin typeface="Montserrat Classic"/>
                <a:ea typeface="Montserrat Classic"/>
                <a:cs typeface="Montserrat Classic"/>
                <a:sym typeface="Montserrat Classic"/>
              </a:rPr>
              <a:t>Restored Confidence by giving them better Experience.</a:t>
            </a:r>
          </a:p>
          <a:p>
            <a:pPr algn="l" marL="259080" indent="-129540" lvl="1">
              <a:lnSpc>
                <a:spcPts val="1679"/>
              </a:lnSpc>
              <a:spcBef>
                <a:spcPct val="0"/>
              </a:spcBef>
              <a:buFont typeface="Arial"/>
              <a:buChar char="•"/>
            </a:pPr>
            <a:r>
              <a:rPr lang="en-US" sz="1200">
                <a:solidFill>
                  <a:srgbClr val="000000"/>
                </a:solidFill>
                <a:latin typeface="Montserrat Classic"/>
                <a:ea typeface="Montserrat Classic"/>
                <a:cs typeface="Montserrat Classic"/>
                <a:sym typeface="Montserrat Classic"/>
              </a:rPr>
              <a:t>Personalized Guidance: Expert recommendations for destinations, budgets, and itineraries.</a:t>
            </a:r>
          </a:p>
          <a:p>
            <a:pPr algn="l">
              <a:lnSpc>
                <a:spcPts val="1679"/>
              </a:lnSpc>
              <a:spcBef>
                <a:spcPct val="0"/>
              </a:spcBef>
            </a:pPr>
          </a:p>
        </p:txBody>
      </p:sp>
      <p:sp>
        <p:nvSpPr>
          <p:cNvPr name="TextBox 31" id="31"/>
          <p:cNvSpPr txBox="true"/>
          <p:nvPr/>
        </p:nvSpPr>
        <p:spPr>
          <a:xfrm rot="0">
            <a:off x="12534895" y="2854953"/>
            <a:ext cx="5248055" cy="3550920"/>
          </a:xfrm>
          <a:prstGeom prst="rect">
            <a:avLst/>
          </a:prstGeom>
        </p:spPr>
        <p:txBody>
          <a:bodyPr anchor="t" rtlCol="false" tIns="0" lIns="0" bIns="0" rIns="0">
            <a:spAutoFit/>
          </a:bodyPr>
          <a:lstStyle/>
          <a:p>
            <a:pPr algn="just">
              <a:lnSpc>
                <a:spcPts val="1679"/>
              </a:lnSpc>
            </a:pPr>
            <a:r>
              <a:rPr lang="en-US" sz="1200" b="true">
                <a:solidFill>
                  <a:srgbClr val="000000"/>
                </a:solidFill>
                <a:latin typeface="Montserrat Classic Bold"/>
                <a:ea typeface="Montserrat Classic Bold"/>
                <a:cs typeface="Montserrat Classic Bold"/>
                <a:sym typeface="Montserrat Classic Bold"/>
              </a:rPr>
              <a:t>Demographics of Ideal Customer:</a:t>
            </a:r>
          </a:p>
          <a:p>
            <a:pPr algn="just">
              <a:lnSpc>
                <a:spcPts val="1679"/>
              </a:lnSpc>
            </a:pPr>
            <a:r>
              <a:rPr lang="en-US" sz="1200" b="true">
                <a:solidFill>
                  <a:srgbClr val="000000"/>
                </a:solidFill>
                <a:latin typeface="Montserrat Classic Bold"/>
                <a:ea typeface="Montserrat Classic Bold"/>
                <a:cs typeface="Montserrat Classic Bold"/>
                <a:sym typeface="Montserrat Classic Bold"/>
              </a:rPr>
              <a:t>- </a:t>
            </a:r>
            <a:r>
              <a:rPr lang="en-US" sz="1200">
                <a:solidFill>
                  <a:srgbClr val="000000"/>
                </a:solidFill>
                <a:latin typeface="Montserrat Classic"/>
                <a:ea typeface="Montserrat Classic"/>
                <a:cs typeface="Montserrat Classic"/>
                <a:sym typeface="Montserrat Classic"/>
              </a:rPr>
              <a:t>Age: 25–40 years  , Profession: Working professionals, families, young couples, and solo travelers   </a:t>
            </a:r>
          </a:p>
          <a:p>
            <a:pPr algn="just">
              <a:lnSpc>
                <a:spcPts val="1679"/>
              </a:lnSpc>
            </a:pPr>
            <a:r>
              <a:rPr lang="en-US" sz="1200">
                <a:solidFill>
                  <a:srgbClr val="000000"/>
                </a:solidFill>
                <a:latin typeface="Montserrat Classic"/>
                <a:ea typeface="Montserrat Classic"/>
                <a:cs typeface="Montserrat Classic"/>
                <a:sym typeface="Montserrat Classic"/>
              </a:rPr>
              <a:t>- Preferences: Personalized, hassle-free trip planning with budget-friendly options  </a:t>
            </a:r>
          </a:p>
          <a:p>
            <a:pPr algn="just">
              <a:lnSpc>
                <a:spcPts val="1679"/>
              </a:lnSpc>
            </a:pPr>
          </a:p>
          <a:p>
            <a:pPr algn="just">
              <a:lnSpc>
                <a:spcPts val="1679"/>
              </a:lnSpc>
            </a:pPr>
            <a:r>
              <a:rPr lang="en-US" sz="1200" b="true">
                <a:solidFill>
                  <a:srgbClr val="000000"/>
                </a:solidFill>
                <a:latin typeface="Montserrat Classic Bold"/>
                <a:ea typeface="Montserrat Classic Bold"/>
                <a:cs typeface="Montserrat Classic Bold"/>
                <a:sym typeface="Montserrat Classic Bold"/>
              </a:rPr>
              <a:t>Top 4-5 Customer Problems:</a:t>
            </a:r>
          </a:p>
          <a:p>
            <a:pPr algn="just">
              <a:lnSpc>
                <a:spcPts val="1679"/>
              </a:lnSpc>
            </a:pPr>
            <a:r>
              <a:rPr lang="en-US" sz="1200">
                <a:solidFill>
                  <a:srgbClr val="000000"/>
                </a:solidFill>
                <a:latin typeface="Montserrat Classic"/>
                <a:ea typeface="Montserrat Classic"/>
                <a:cs typeface="Montserrat Classic"/>
                <a:sym typeface="Montserrat Classic"/>
              </a:rPr>
              <a:t>1.</a:t>
            </a:r>
            <a:r>
              <a:rPr lang="en-US" sz="1200" b="true">
                <a:solidFill>
                  <a:srgbClr val="000000"/>
                </a:solidFill>
                <a:latin typeface="Montserrat Classic Bold"/>
                <a:ea typeface="Montserrat Classic Bold"/>
                <a:cs typeface="Montserrat Classic Bold"/>
                <a:sym typeface="Montserrat Classic Bold"/>
              </a:rPr>
              <a:t> </a:t>
            </a:r>
            <a:r>
              <a:rPr lang="en-US" sz="1200">
                <a:solidFill>
                  <a:srgbClr val="000000"/>
                </a:solidFill>
                <a:latin typeface="Montserrat Classic"/>
                <a:ea typeface="Montserrat Classic"/>
                <a:cs typeface="Montserrat Classic"/>
                <a:sym typeface="Montserrat Classic"/>
              </a:rPr>
              <a:t>Managing multiple bookings across platforms is confusing.  </a:t>
            </a:r>
          </a:p>
          <a:p>
            <a:pPr algn="just">
              <a:lnSpc>
                <a:spcPts val="1679"/>
              </a:lnSpc>
            </a:pPr>
            <a:r>
              <a:rPr lang="en-US" sz="1200">
                <a:solidFill>
                  <a:srgbClr val="000000"/>
                </a:solidFill>
                <a:latin typeface="Montserrat Classic"/>
                <a:ea typeface="Montserrat Classic"/>
                <a:cs typeface="Montserrat Classic"/>
                <a:sym typeface="Montserrat Classic"/>
              </a:rPr>
              <a:t>2. Overwhelmed by too many travel options.  </a:t>
            </a:r>
          </a:p>
          <a:p>
            <a:pPr algn="just">
              <a:lnSpc>
                <a:spcPts val="1679"/>
              </a:lnSpc>
            </a:pPr>
            <a:r>
              <a:rPr lang="en-US" sz="1200">
                <a:solidFill>
                  <a:srgbClr val="000000"/>
                </a:solidFill>
                <a:latin typeface="Montserrat Classic"/>
                <a:ea typeface="Montserrat Classic"/>
                <a:cs typeface="Montserrat Classic"/>
                <a:sym typeface="Montserrat Classic"/>
              </a:rPr>
              <a:t>3. Negative experiences with third-party agencies (hidden costs, mismanagement).  </a:t>
            </a:r>
          </a:p>
          <a:p>
            <a:pPr algn="just">
              <a:lnSpc>
                <a:spcPts val="1679"/>
              </a:lnSpc>
            </a:pPr>
            <a:r>
              <a:rPr lang="en-US" sz="1200">
                <a:solidFill>
                  <a:srgbClr val="000000"/>
                </a:solidFill>
                <a:latin typeface="Montserrat Classic"/>
                <a:ea typeface="Montserrat Classic"/>
                <a:cs typeface="Montserrat Classic"/>
                <a:sym typeface="Montserrat Classic"/>
              </a:rPr>
              <a:t>4. Lack of knowledge about where and how to plan trips.  </a:t>
            </a:r>
          </a:p>
          <a:p>
            <a:pPr algn="just">
              <a:lnSpc>
                <a:spcPts val="1679"/>
              </a:lnSpc>
            </a:pPr>
            <a:r>
              <a:rPr lang="en-US" sz="1200">
                <a:solidFill>
                  <a:srgbClr val="000000"/>
                </a:solidFill>
                <a:latin typeface="Montserrat Classic"/>
                <a:ea typeface="Montserrat Classic"/>
                <a:cs typeface="Montserrat Classic"/>
                <a:sym typeface="Montserrat Classic"/>
              </a:rPr>
              <a:t>5. Exceeding budgets due to lack of tools and transparent pricing.  </a:t>
            </a:r>
          </a:p>
          <a:p>
            <a:pPr algn="just">
              <a:lnSpc>
                <a:spcPts val="1679"/>
              </a:lnSpc>
            </a:pPr>
          </a:p>
          <a:p>
            <a:pPr algn="just">
              <a:lnSpc>
                <a:spcPts val="1679"/>
              </a:lnSpc>
            </a:pPr>
            <a:r>
              <a:rPr lang="en-US" sz="1200" b="true">
                <a:solidFill>
                  <a:srgbClr val="000000"/>
                </a:solidFill>
                <a:latin typeface="Montserrat Classic Bold"/>
                <a:ea typeface="Montserrat Classic Bold"/>
                <a:cs typeface="Montserrat Classic Bold"/>
                <a:sym typeface="Montserrat Classic Bold"/>
              </a:rPr>
              <a:t>Key Problem Addressed by Solution:</a:t>
            </a:r>
            <a:r>
              <a:rPr lang="en-US" sz="1200">
                <a:solidFill>
                  <a:srgbClr val="000000"/>
                </a:solidFill>
                <a:latin typeface="Montserrat Classic"/>
                <a:ea typeface="Montserrat Classic"/>
                <a:cs typeface="Montserrat Classic"/>
                <a:sym typeface="Montserrat Classic"/>
              </a:rPr>
              <a:t>  </a:t>
            </a:r>
          </a:p>
          <a:p>
            <a:pPr algn="just">
              <a:lnSpc>
                <a:spcPts val="1679"/>
              </a:lnSpc>
              <a:spcBef>
                <a:spcPct val="0"/>
              </a:spcBef>
            </a:pPr>
            <a:r>
              <a:rPr lang="en-US" sz="1200">
                <a:solidFill>
                  <a:srgbClr val="000000"/>
                </a:solidFill>
                <a:latin typeface="Montserrat Classic"/>
                <a:ea typeface="Montserrat Classic"/>
                <a:cs typeface="Montserrat Classic"/>
                <a:sym typeface="Montserrat Classic"/>
              </a:rPr>
              <a:t>Simplifies trip planning with an all-in-one platform offering personalized, reliable, and budget-friendly solutions.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447" y="470180"/>
            <a:ext cx="3743668" cy="1698038"/>
          </a:xfrm>
          <a:custGeom>
            <a:avLst/>
            <a:gdLst/>
            <a:ahLst/>
            <a:cxnLst/>
            <a:rect r="r" b="b" t="t" l="l"/>
            <a:pathLst>
              <a:path h="1698038" w="3743668">
                <a:moveTo>
                  <a:pt x="0" y="0"/>
                </a:moveTo>
                <a:lnTo>
                  <a:pt x="3743668" y="0"/>
                </a:lnTo>
                <a:lnTo>
                  <a:pt x="3743668" y="1698038"/>
                </a:lnTo>
                <a:lnTo>
                  <a:pt x="0" y="169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53637">
            <a:off x="-6466317" y="8914156"/>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6"/>
            <a:stretch>
              <a:fillRect l="0" t="0" r="0" b="0"/>
            </a:stretch>
          </a:blipFill>
        </p:spPr>
      </p:sp>
      <p:sp>
        <p:nvSpPr>
          <p:cNvPr name="Freeform 5" id="5"/>
          <p:cNvSpPr/>
          <p:nvPr/>
        </p:nvSpPr>
        <p:spPr>
          <a:xfrm flipH="false" flipV="false" rot="0">
            <a:off x="1038225" y="2000041"/>
            <a:ext cx="4672180" cy="2245319"/>
          </a:xfrm>
          <a:custGeom>
            <a:avLst/>
            <a:gdLst/>
            <a:ahLst/>
            <a:cxnLst/>
            <a:rect r="r" b="b" t="t" l="l"/>
            <a:pathLst>
              <a:path h="2245319" w="4672180">
                <a:moveTo>
                  <a:pt x="0" y="0"/>
                </a:moveTo>
                <a:lnTo>
                  <a:pt x="4672180" y="0"/>
                </a:lnTo>
                <a:lnTo>
                  <a:pt x="4672180" y="2245319"/>
                </a:lnTo>
                <a:lnTo>
                  <a:pt x="0" y="2245319"/>
                </a:lnTo>
                <a:lnTo>
                  <a:pt x="0" y="0"/>
                </a:lnTo>
                <a:close/>
              </a:path>
            </a:pathLst>
          </a:custGeom>
          <a:blipFill>
            <a:blip r:embed="rId7"/>
            <a:stretch>
              <a:fillRect l="0" t="-19036" r="-1889" b="-13473"/>
            </a:stretch>
          </a:blipFill>
        </p:spPr>
      </p:sp>
      <p:sp>
        <p:nvSpPr>
          <p:cNvPr name="Freeform 6" id="6"/>
          <p:cNvSpPr/>
          <p:nvPr/>
        </p:nvSpPr>
        <p:spPr>
          <a:xfrm flipH="false" flipV="false" rot="0">
            <a:off x="6076662" y="1968193"/>
            <a:ext cx="4681728" cy="2261243"/>
          </a:xfrm>
          <a:custGeom>
            <a:avLst/>
            <a:gdLst/>
            <a:ahLst/>
            <a:cxnLst/>
            <a:rect r="r" b="b" t="t" l="l"/>
            <a:pathLst>
              <a:path h="2261243" w="4681728">
                <a:moveTo>
                  <a:pt x="0" y="0"/>
                </a:moveTo>
                <a:lnTo>
                  <a:pt x="4681728" y="0"/>
                </a:lnTo>
                <a:lnTo>
                  <a:pt x="4681728" y="2261242"/>
                </a:lnTo>
                <a:lnTo>
                  <a:pt x="0" y="2261242"/>
                </a:lnTo>
                <a:lnTo>
                  <a:pt x="0" y="0"/>
                </a:lnTo>
                <a:close/>
              </a:path>
            </a:pathLst>
          </a:custGeom>
          <a:blipFill>
            <a:blip r:embed="rId8"/>
            <a:stretch>
              <a:fillRect l="-1566" t="-17494" r="-114" b="-14083"/>
            </a:stretch>
          </a:blipFill>
        </p:spPr>
      </p:sp>
      <p:sp>
        <p:nvSpPr>
          <p:cNvPr name="Freeform 7" id="7"/>
          <p:cNvSpPr/>
          <p:nvPr/>
        </p:nvSpPr>
        <p:spPr>
          <a:xfrm flipH="false" flipV="false" rot="0">
            <a:off x="6044814" y="4751068"/>
            <a:ext cx="4718940" cy="2261243"/>
          </a:xfrm>
          <a:custGeom>
            <a:avLst/>
            <a:gdLst/>
            <a:ahLst/>
            <a:cxnLst/>
            <a:rect r="r" b="b" t="t" l="l"/>
            <a:pathLst>
              <a:path h="2261243" w="4718940">
                <a:moveTo>
                  <a:pt x="0" y="0"/>
                </a:moveTo>
                <a:lnTo>
                  <a:pt x="4718940" y="0"/>
                </a:lnTo>
                <a:lnTo>
                  <a:pt x="4718940" y="2261243"/>
                </a:lnTo>
                <a:lnTo>
                  <a:pt x="0" y="2261243"/>
                </a:lnTo>
                <a:lnTo>
                  <a:pt x="0" y="0"/>
                </a:lnTo>
                <a:close/>
              </a:path>
            </a:pathLst>
          </a:custGeom>
          <a:blipFill>
            <a:blip r:embed="rId9"/>
            <a:stretch>
              <a:fillRect l="-879" t="-17676" r="0" b="-13900"/>
            </a:stretch>
          </a:blipFill>
        </p:spPr>
      </p:sp>
      <p:sp>
        <p:nvSpPr>
          <p:cNvPr name="Freeform 8" id="8"/>
          <p:cNvSpPr/>
          <p:nvPr/>
        </p:nvSpPr>
        <p:spPr>
          <a:xfrm flipH="false" flipV="false" rot="0">
            <a:off x="10894940" y="2199239"/>
            <a:ext cx="7393060" cy="4306637"/>
          </a:xfrm>
          <a:custGeom>
            <a:avLst/>
            <a:gdLst/>
            <a:ahLst/>
            <a:cxnLst/>
            <a:rect r="r" b="b" t="t" l="l"/>
            <a:pathLst>
              <a:path h="4306637" w="7393060">
                <a:moveTo>
                  <a:pt x="0" y="0"/>
                </a:moveTo>
                <a:lnTo>
                  <a:pt x="7393060" y="0"/>
                </a:lnTo>
                <a:lnTo>
                  <a:pt x="7393060" y="4306637"/>
                </a:lnTo>
                <a:lnTo>
                  <a:pt x="0" y="4306637"/>
                </a:lnTo>
                <a:lnTo>
                  <a:pt x="0" y="0"/>
                </a:lnTo>
                <a:close/>
              </a:path>
            </a:pathLst>
          </a:custGeom>
          <a:blipFill>
            <a:blip r:embed="rId10"/>
            <a:stretch>
              <a:fillRect l="0" t="0" r="0" b="0"/>
            </a:stretch>
          </a:blipFill>
        </p:spPr>
      </p:sp>
      <p:sp>
        <p:nvSpPr>
          <p:cNvPr name="TextBox 9" id="9"/>
          <p:cNvSpPr txBox="true"/>
          <p:nvPr/>
        </p:nvSpPr>
        <p:spPr>
          <a:xfrm rot="0">
            <a:off x="942050" y="696177"/>
            <a:ext cx="3223915" cy="712897"/>
          </a:xfrm>
          <a:prstGeom prst="rect">
            <a:avLst/>
          </a:prstGeom>
        </p:spPr>
        <p:txBody>
          <a:bodyPr anchor="t" rtlCol="false" tIns="0" lIns="0" bIns="0" rIns="0">
            <a:spAutoFit/>
          </a:bodyPr>
          <a:lstStyle/>
          <a:p>
            <a:pPr algn="l">
              <a:lnSpc>
                <a:spcPts val="5883"/>
              </a:lnSpc>
              <a:spcBef>
                <a:spcPct val="0"/>
              </a:spcBef>
            </a:pPr>
            <a:r>
              <a:rPr lang="en-US" b="true" sz="4202">
                <a:solidFill>
                  <a:srgbClr val="FFFFFF"/>
                </a:solidFill>
                <a:latin typeface="Montserrat Classic Bold"/>
                <a:ea typeface="Montserrat Classic Bold"/>
                <a:cs typeface="Montserrat Classic Bold"/>
                <a:sym typeface="Montserrat Classic Bold"/>
              </a:rPr>
              <a:t>PRODUCT</a:t>
            </a:r>
          </a:p>
        </p:txBody>
      </p:sp>
      <p:sp>
        <p:nvSpPr>
          <p:cNvPr name="TextBox 10" id="10"/>
          <p:cNvSpPr txBox="true"/>
          <p:nvPr/>
        </p:nvSpPr>
        <p:spPr>
          <a:xfrm rot="0">
            <a:off x="11552311" y="6571727"/>
            <a:ext cx="6735689" cy="403860"/>
          </a:xfrm>
          <a:prstGeom prst="rect">
            <a:avLst/>
          </a:prstGeom>
        </p:spPr>
        <p:txBody>
          <a:bodyPr anchor="t" rtlCol="false" tIns="0" lIns="0" bIns="0" rIns="0">
            <a:spAutoFit/>
          </a:bodyPr>
          <a:lstStyle/>
          <a:p>
            <a:pPr algn="l">
              <a:lnSpc>
                <a:spcPts val="2940"/>
              </a:lnSpc>
              <a:spcBef>
                <a:spcPct val="0"/>
              </a:spcBef>
            </a:pPr>
            <a:r>
              <a:rPr lang="en-US" b="true" sz="2100">
                <a:solidFill>
                  <a:srgbClr val="202665"/>
                </a:solidFill>
                <a:latin typeface="Times New Roman Bold"/>
                <a:ea typeface="Times New Roman Bold"/>
                <a:cs typeface="Times New Roman Bold"/>
                <a:sym typeface="Times New Roman Bold"/>
              </a:rPr>
              <a:t>Link: </a:t>
            </a:r>
            <a:r>
              <a:rPr lang="en-US" b="true" sz="2100" u="sng">
                <a:solidFill>
                  <a:srgbClr val="202665"/>
                </a:solidFill>
                <a:latin typeface="Times New Roman Bold"/>
                <a:ea typeface="Times New Roman Bold"/>
                <a:cs typeface="Times New Roman Bold"/>
                <a:sym typeface="Times New Roman Bold"/>
                <a:hlinkClick r:id="rId11" tooltip="https://aitravelgenie.vercel.app"/>
              </a:rPr>
              <a:t>ClickHere</a:t>
            </a:r>
            <a:r>
              <a:rPr lang="en-US" sz="2100">
                <a:solidFill>
                  <a:srgbClr val="202665"/>
                </a:solidFill>
                <a:latin typeface="Times New Roman"/>
                <a:ea typeface="Times New Roman"/>
                <a:cs typeface="Times New Roman"/>
                <a:sym typeface="Times New Roman"/>
              </a:rPr>
              <a:t> </a:t>
            </a:r>
          </a:p>
        </p:txBody>
      </p:sp>
      <p:sp>
        <p:nvSpPr>
          <p:cNvPr name="TextBox 11" id="11"/>
          <p:cNvSpPr txBox="true"/>
          <p:nvPr/>
        </p:nvSpPr>
        <p:spPr>
          <a:xfrm rot="0">
            <a:off x="11552311" y="6966886"/>
            <a:ext cx="2445425"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202665"/>
                </a:solidFill>
                <a:latin typeface="Times New Roman Bold"/>
                <a:ea typeface="Times New Roman Bold"/>
                <a:cs typeface="Times New Roman Bold"/>
                <a:sym typeface="Times New Roman Bold"/>
              </a:rPr>
              <a:t>Demo Video: </a:t>
            </a:r>
            <a:r>
              <a:rPr lang="en-US" b="true" sz="2100" u="sng">
                <a:solidFill>
                  <a:srgbClr val="202665"/>
                </a:solidFill>
                <a:latin typeface="Times New Roman Bold"/>
                <a:ea typeface="Times New Roman Bold"/>
                <a:cs typeface="Times New Roman Bold"/>
                <a:sym typeface="Times New Roman Bold"/>
                <a:hlinkClick r:id="rId12" tooltip="https://www.youtube.com/watch?v=Z3VtNqWD0YU"/>
              </a:rPr>
              <a:t>Youtube</a:t>
            </a:r>
          </a:p>
        </p:txBody>
      </p:sp>
      <p:sp>
        <p:nvSpPr>
          <p:cNvPr name="TextBox 12" id="12"/>
          <p:cNvSpPr txBox="true"/>
          <p:nvPr/>
        </p:nvSpPr>
        <p:spPr>
          <a:xfrm rot="0">
            <a:off x="5439316" y="7707635"/>
            <a:ext cx="5319074" cy="1867767"/>
          </a:xfrm>
          <a:prstGeom prst="rect">
            <a:avLst/>
          </a:prstGeom>
        </p:spPr>
        <p:txBody>
          <a:bodyPr anchor="t" rtlCol="false" tIns="0" lIns="0" bIns="0" rIns="0">
            <a:spAutoFit/>
          </a:bodyPr>
          <a:lstStyle/>
          <a:p>
            <a:pPr algn="just">
              <a:lnSpc>
                <a:spcPts val="3627"/>
              </a:lnSpc>
            </a:pPr>
            <a:r>
              <a:rPr lang="en-US" sz="2590" b="true">
                <a:solidFill>
                  <a:srgbClr val="202665"/>
                </a:solidFill>
                <a:latin typeface="Times New Roman Bold"/>
                <a:ea typeface="Times New Roman Bold"/>
                <a:cs typeface="Times New Roman Bold"/>
                <a:sym typeface="Times New Roman Bold"/>
              </a:rPr>
              <a:t>Unique Features</a:t>
            </a:r>
          </a:p>
          <a:p>
            <a:pPr algn="just" marL="559368" indent="-279684" lvl="1">
              <a:lnSpc>
                <a:spcPts val="3627"/>
              </a:lnSpc>
              <a:buAutoNum type="arabicPeriod" startAt="1"/>
            </a:pPr>
            <a:r>
              <a:rPr lang="en-US" b="true" sz="2590">
                <a:solidFill>
                  <a:srgbClr val="202665"/>
                </a:solidFill>
                <a:latin typeface="Times New Roman Bold"/>
                <a:ea typeface="Times New Roman Bold"/>
                <a:cs typeface="Times New Roman Bold"/>
                <a:sym typeface="Times New Roman Bold"/>
              </a:rPr>
              <a:t>AI-Powered Personalization</a:t>
            </a:r>
          </a:p>
          <a:p>
            <a:pPr algn="just" marL="559368" indent="-279684" lvl="1">
              <a:lnSpc>
                <a:spcPts val="3627"/>
              </a:lnSpc>
              <a:buAutoNum type="arabicPeriod" startAt="1"/>
            </a:pPr>
            <a:r>
              <a:rPr lang="en-US" b="true" sz="2590">
                <a:solidFill>
                  <a:srgbClr val="202665"/>
                </a:solidFill>
                <a:latin typeface="Times New Roman Bold"/>
                <a:ea typeface="Times New Roman Bold"/>
                <a:cs typeface="Times New Roman Bold"/>
                <a:sym typeface="Times New Roman Bold"/>
              </a:rPr>
              <a:t>Integrated Booking System</a:t>
            </a:r>
          </a:p>
          <a:p>
            <a:pPr algn="just" marL="559368" indent="-279684" lvl="1">
              <a:lnSpc>
                <a:spcPts val="3627"/>
              </a:lnSpc>
              <a:buAutoNum type="arabicPeriod" startAt="1"/>
            </a:pPr>
            <a:r>
              <a:rPr lang="en-US" b="true" sz="2590">
                <a:solidFill>
                  <a:srgbClr val="202665"/>
                </a:solidFill>
                <a:latin typeface="Times New Roman Bold"/>
                <a:ea typeface="Times New Roman Bold"/>
                <a:cs typeface="Times New Roman Bold"/>
                <a:sym typeface="Times New Roman Bold"/>
              </a:rPr>
              <a:t>Real-Time Travel Updates</a:t>
            </a:r>
          </a:p>
        </p:txBody>
      </p:sp>
      <p:sp>
        <p:nvSpPr>
          <p:cNvPr name="Freeform 13" id="13"/>
          <p:cNvSpPr/>
          <p:nvPr/>
        </p:nvSpPr>
        <p:spPr>
          <a:xfrm flipH="false" flipV="false" rot="0">
            <a:off x="951575" y="4751068"/>
            <a:ext cx="4950364" cy="2226079"/>
          </a:xfrm>
          <a:custGeom>
            <a:avLst/>
            <a:gdLst/>
            <a:ahLst/>
            <a:cxnLst/>
            <a:rect r="r" b="b" t="t" l="l"/>
            <a:pathLst>
              <a:path h="2226079" w="4950364">
                <a:moveTo>
                  <a:pt x="0" y="0"/>
                </a:moveTo>
                <a:lnTo>
                  <a:pt x="4950364" y="0"/>
                </a:lnTo>
                <a:lnTo>
                  <a:pt x="4950364" y="2226079"/>
                </a:lnTo>
                <a:lnTo>
                  <a:pt x="0" y="2226079"/>
                </a:lnTo>
                <a:lnTo>
                  <a:pt x="0" y="0"/>
                </a:lnTo>
                <a:close/>
              </a:path>
            </a:pathLst>
          </a:custGeom>
          <a:blipFill>
            <a:blip r:embed="rId13"/>
            <a:stretch>
              <a:fillRect l="0" t="-22046" r="-824" b="-18087"/>
            </a:stretch>
          </a:blipFill>
        </p:spPr>
      </p:sp>
      <p:sp>
        <p:nvSpPr>
          <p:cNvPr name="TextBox 14" id="14"/>
          <p:cNvSpPr txBox="true"/>
          <p:nvPr/>
        </p:nvSpPr>
        <p:spPr>
          <a:xfrm rot="0">
            <a:off x="912892" y="7126611"/>
            <a:ext cx="10327540" cy="523874"/>
          </a:xfrm>
          <a:prstGeom prst="rect">
            <a:avLst/>
          </a:prstGeom>
        </p:spPr>
        <p:txBody>
          <a:bodyPr anchor="t" rtlCol="false" tIns="0" lIns="0" bIns="0" rIns="0">
            <a:spAutoFit/>
          </a:bodyPr>
          <a:lstStyle/>
          <a:p>
            <a:pPr algn="l">
              <a:lnSpc>
                <a:spcPts val="2100"/>
              </a:lnSpc>
            </a:pPr>
            <a:r>
              <a:rPr lang="en-US" sz="1500" b="true">
                <a:solidFill>
                  <a:srgbClr val="FF3131"/>
                </a:solidFill>
                <a:latin typeface="Canva Sans Bold"/>
                <a:ea typeface="Canva Sans Bold"/>
                <a:cs typeface="Canva Sans Bold"/>
                <a:sym typeface="Canva Sans Bold"/>
              </a:rPr>
              <a:t>Note: Right now booking is done from 3rd party website Global booking system need to be incorprate.</a:t>
            </a:r>
          </a:p>
          <a:p>
            <a:pPr algn="l">
              <a:lnSpc>
                <a:spcPts val="2100"/>
              </a:lnSpc>
            </a:pPr>
            <a:r>
              <a:rPr lang="en-US" sz="1500" b="true">
                <a:solidFill>
                  <a:srgbClr val="FF3131"/>
                </a:solidFill>
                <a:latin typeface="Canva Sans Bold"/>
                <a:ea typeface="Canva Sans Bold"/>
                <a:cs typeface="Canva Sans Bold"/>
                <a:sym typeface="Canva Sans Bold"/>
              </a:rPr>
              <a:t>Right now we are generating the travel Plan only in english we can generate the travel in almost 40 Languages. </a:t>
            </a:r>
          </a:p>
        </p:txBody>
      </p:sp>
      <p:sp>
        <p:nvSpPr>
          <p:cNvPr name="TextBox 15" id="15"/>
          <p:cNvSpPr txBox="true"/>
          <p:nvPr/>
        </p:nvSpPr>
        <p:spPr>
          <a:xfrm rot="0">
            <a:off x="9085585" y="4898707"/>
            <a:ext cx="116830"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Times New Roman Bold"/>
                <a:ea typeface="Times New Roman Bold"/>
                <a:cs typeface="Times New Roman Bold"/>
                <a:sym typeface="Times New Roman Bold"/>
              </a:rPr>
              <a:t>e</a:t>
            </a:r>
          </a:p>
        </p:txBody>
      </p:sp>
      <p:pic>
        <p:nvPicPr>
          <p:cNvPr name="Picture 16" id="16"/>
          <p:cNvPicPr>
            <a:picLocks noChangeAspect="true"/>
          </p:cNvPicPr>
          <p:nvPr>
            <a:videoFile r:link="rId15"/>
          </p:nvPr>
        </p:nvPicPr>
        <p:blipFill>
          <a:blip r:embed="rId14"/>
          <a:stretch>
            <a:fillRect/>
          </a:stretch>
        </p:blipFill>
        <p:spPr>
          <a:xfrm rot="0">
            <a:off x="11603919" y="7394346"/>
            <a:ext cx="4558385" cy="256209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73563" y="337552"/>
            <a:ext cx="3465926" cy="1814772"/>
            <a:chOff x="0" y="0"/>
            <a:chExt cx="6350000" cy="3324884"/>
          </a:xfrm>
        </p:grpSpPr>
        <p:sp>
          <p:nvSpPr>
            <p:cNvPr name="Freeform 3" id="3"/>
            <p:cNvSpPr/>
            <p:nvPr/>
          </p:nvSpPr>
          <p:spPr>
            <a:xfrm flipH="false" flipV="false" rot="0">
              <a:off x="0" y="82550"/>
              <a:ext cx="6350000" cy="3241064"/>
            </a:xfrm>
            <a:custGeom>
              <a:avLst/>
              <a:gdLst/>
              <a:ahLst/>
              <a:cxnLst/>
              <a:rect r="r" b="b" t="t" l="l"/>
              <a:pathLst>
                <a:path h="3241064"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3241064"/>
                  </a:lnTo>
                  <a:lnTo>
                    <a:pt x="6350000" y="3241064"/>
                  </a:lnTo>
                  <a:lnTo>
                    <a:pt x="6350000" y="0"/>
                  </a:lnTo>
                  <a:cubicBezTo>
                    <a:pt x="6111240" y="0"/>
                    <a:pt x="5981700" y="82550"/>
                    <a:pt x="5877560" y="149860"/>
                  </a:cubicBezTo>
                  <a:close/>
                </a:path>
              </a:pathLst>
            </a:custGeom>
            <a:solidFill>
              <a:srgbClr val="38B6FF"/>
            </a:solidFill>
          </p:spPr>
        </p:sp>
      </p:grpSp>
      <p:sp>
        <p:nvSpPr>
          <p:cNvPr name="Freeform 4" id="4"/>
          <p:cNvSpPr/>
          <p:nvPr/>
        </p:nvSpPr>
        <p:spPr>
          <a:xfrm flipH="false" flipV="false" rot="-1039447">
            <a:off x="16879310" y="2880993"/>
            <a:ext cx="10714577" cy="10714577"/>
          </a:xfrm>
          <a:custGeom>
            <a:avLst/>
            <a:gdLst/>
            <a:ahLst/>
            <a:cxnLst/>
            <a:rect r="r" b="b" t="t" l="l"/>
            <a:pathLst>
              <a:path h="10714577" w="10714577">
                <a:moveTo>
                  <a:pt x="0" y="0"/>
                </a:moveTo>
                <a:lnTo>
                  <a:pt x="10714577" y="0"/>
                </a:lnTo>
                <a:lnTo>
                  <a:pt x="10714577" y="10714577"/>
                </a:lnTo>
                <a:lnTo>
                  <a:pt x="0" y="107145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3688278" y="4702406"/>
            <a:ext cx="1896316" cy="7215472"/>
            <a:chOff x="0" y="0"/>
            <a:chExt cx="1243904" cy="4733047"/>
          </a:xfrm>
        </p:grpSpPr>
        <p:sp>
          <p:nvSpPr>
            <p:cNvPr name="Freeform 6" id="6"/>
            <p:cNvSpPr/>
            <p:nvPr/>
          </p:nvSpPr>
          <p:spPr>
            <a:xfrm flipH="false" flipV="false" rot="0">
              <a:off x="0" y="0"/>
              <a:ext cx="1243904" cy="4733047"/>
            </a:xfrm>
            <a:custGeom>
              <a:avLst/>
              <a:gdLst/>
              <a:ahLst/>
              <a:cxnLst/>
              <a:rect r="r" b="b" t="t" l="l"/>
              <a:pathLst>
                <a:path h="4733047" w="1243904">
                  <a:moveTo>
                    <a:pt x="1080074" y="0"/>
                  </a:moveTo>
                  <a:lnTo>
                    <a:pt x="0" y="0"/>
                  </a:lnTo>
                  <a:lnTo>
                    <a:pt x="0" y="4733047"/>
                  </a:lnTo>
                  <a:lnTo>
                    <a:pt x="76200" y="4733047"/>
                  </a:lnTo>
                  <a:lnTo>
                    <a:pt x="76200" y="76200"/>
                  </a:lnTo>
                  <a:lnTo>
                    <a:pt x="1243904" y="76200"/>
                  </a:lnTo>
                  <a:lnTo>
                    <a:pt x="1243904" y="0"/>
                  </a:lnTo>
                  <a:close/>
                </a:path>
              </a:pathLst>
            </a:custGeom>
            <a:solidFill>
              <a:srgbClr val="38B6FF"/>
            </a:solidFill>
          </p:spPr>
        </p:sp>
      </p:grpSp>
      <p:sp>
        <p:nvSpPr>
          <p:cNvPr name="Freeform 7" id="7"/>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4"/>
            <a:stretch>
              <a:fillRect l="0" t="0" r="0" b="0"/>
            </a:stretch>
          </a:blipFill>
        </p:spPr>
      </p:sp>
      <p:grpSp>
        <p:nvGrpSpPr>
          <p:cNvPr name="Group 8" id="8"/>
          <p:cNvGrpSpPr/>
          <p:nvPr/>
        </p:nvGrpSpPr>
        <p:grpSpPr>
          <a:xfrm rot="0">
            <a:off x="7840260" y="3213666"/>
            <a:ext cx="3177797" cy="2730919"/>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035923" y="3365339"/>
            <a:ext cx="2786470" cy="2427572"/>
            <a:chOff x="0" y="0"/>
            <a:chExt cx="6350000" cy="5532120"/>
          </a:xfrm>
        </p:grpSpPr>
        <p:sp>
          <p:nvSpPr>
            <p:cNvPr name="Freeform 12" id="12"/>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13" id="13"/>
          <p:cNvGrpSpPr>
            <a:grpSpLocks noChangeAspect="true"/>
          </p:cNvGrpSpPr>
          <p:nvPr/>
        </p:nvGrpSpPr>
        <p:grpSpPr>
          <a:xfrm rot="0">
            <a:off x="8180074" y="3497475"/>
            <a:ext cx="2498167" cy="2163300"/>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4584" t="0" r="-4584" b="0"/>
              </a:stretch>
            </a:blipFill>
          </p:spPr>
        </p:sp>
      </p:grpSp>
      <p:grpSp>
        <p:nvGrpSpPr>
          <p:cNvPr name="Group 15" id="15"/>
          <p:cNvGrpSpPr/>
          <p:nvPr/>
        </p:nvGrpSpPr>
        <p:grpSpPr>
          <a:xfrm rot="0">
            <a:off x="12018181" y="3213666"/>
            <a:ext cx="3177797" cy="2730919"/>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7" id="17"/>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213845" y="3365339"/>
            <a:ext cx="2786470" cy="2427572"/>
            <a:chOff x="0" y="0"/>
            <a:chExt cx="6350000" cy="5532120"/>
          </a:xfrm>
        </p:grpSpPr>
        <p:sp>
          <p:nvSpPr>
            <p:cNvPr name="Freeform 19" id="19"/>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0" id="20"/>
          <p:cNvGrpSpPr>
            <a:grpSpLocks noChangeAspect="true"/>
          </p:cNvGrpSpPr>
          <p:nvPr/>
        </p:nvGrpSpPr>
        <p:grpSpPr>
          <a:xfrm rot="0">
            <a:off x="12399141" y="3497475"/>
            <a:ext cx="2498167" cy="2163300"/>
            <a:chOff x="0" y="0"/>
            <a:chExt cx="4282440" cy="3708400"/>
          </a:xfrm>
        </p:grpSpPr>
        <p:sp>
          <p:nvSpPr>
            <p:cNvPr name="Freeform 21" id="2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4734" t="0" r="-4734" b="0"/>
              </a:stretch>
            </a:blipFill>
          </p:spPr>
        </p:sp>
      </p:grpSp>
      <p:sp>
        <p:nvSpPr>
          <p:cNvPr name="TextBox 22" id="22"/>
          <p:cNvSpPr txBox="true"/>
          <p:nvPr/>
        </p:nvSpPr>
        <p:spPr>
          <a:xfrm rot="0">
            <a:off x="642266" y="581363"/>
            <a:ext cx="6033056" cy="119380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TEAM</a:t>
            </a:r>
          </a:p>
        </p:txBody>
      </p:sp>
      <p:sp>
        <p:nvSpPr>
          <p:cNvPr name="TextBox 23" id="23"/>
          <p:cNvSpPr txBox="true"/>
          <p:nvPr/>
        </p:nvSpPr>
        <p:spPr>
          <a:xfrm rot="0">
            <a:off x="12172699" y="5947832"/>
            <a:ext cx="28687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202665"/>
                </a:solidFill>
                <a:latin typeface="Montserrat Classic Bold"/>
                <a:ea typeface="Montserrat Classic Bold"/>
                <a:cs typeface="Montserrat Classic Bold"/>
                <a:sym typeface="Montserrat Classic Bold"/>
              </a:rPr>
              <a:t>Swathi S</a:t>
            </a:r>
          </a:p>
        </p:txBody>
      </p:sp>
      <p:sp>
        <p:nvSpPr>
          <p:cNvPr name="TextBox 24" id="24"/>
          <p:cNvSpPr txBox="true"/>
          <p:nvPr/>
        </p:nvSpPr>
        <p:spPr>
          <a:xfrm rot="0">
            <a:off x="12316850" y="6508715"/>
            <a:ext cx="2580459" cy="701675"/>
          </a:xfrm>
          <a:prstGeom prst="rect">
            <a:avLst/>
          </a:prstGeom>
        </p:spPr>
        <p:txBody>
          <a:bodyPr anchor="t" rtlCol="false" tIns="0" lIns="0" bIns="0" rIns="0">
            <a:spAutoFit/>
          </a:bodyPr>
          <a:lstStyle/>
          <a:p>
            <a:pPr algn="ctr">
              <a:lnSpc>
                <a:spcPts val="2800"/>
              </a:lnSpc>
              <a:spcBef>
                <a:spcPct val="0"/>
              </a:spcBef>
            </a:pPr>
            <a:r>
              <a:rPr lang="en-US" sz="2000">
                <a:solidFill>
                  <a:srgbClr val="202665"/>
                </a:solidFill>
                <a:latin typeface="Montserrat Classic"/>
                <a:ea typeface="Montserrat Classic"/>
                <a:cs typeface="Montserrat Classic"/>
                <a:sym typeface="Montserrat Classic"/>
              </a:rPr>
              <a:t>Engineering in AI&amp;ML at TOCE</a:t>
            </a:r>
          </a:p>
        </p:txBody>
      </p:sp>
      <p:sp>
        <p:nvSpPr>
          <p:cNvPr name="TextBox 25" id="25"/>
          <p:cNvSpPr txBox="true"/>
          <p:nvPr/>
        </p:nvSpPr>
        <p:spPr>
          <a:xfrm rot="0">
            <a:off x="7994778" y="5947832"/>
            <a:ext cx="28687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202665"/>
                </a:solidFill>
                <a:latin typeface="Montserrat Classic Bold"/>
                <a:ea typeface="Montserrat Classic Bold"/>
                <a:cs typeface="Montserrat Classic Bold"/>
                <a:sym typeface="Montserrat Classic Bold"/>
              </a:rPr>
              <a:t>Sumith Sigtia</a:t>
            </a:r>
          </a:p>
        </p:txBody>
      </p:sp>
      <p:sp>
        <p:nvSpPr>
          <p:cNvPr name="TextBox 26" id="26"/>
          <p:cNvSpPr txBox="true"/>
          <p:nvPr/>
        </p:nvSpPr>
        <p:spPr>
          <a:xfrm rot="0">
            <a:off x="8138929" y="6508715"/>
            <a:ext cx="2879128" cy="1054100"/>
          </a:xfrm>
          <a:prstGeom prst="rect">
            <a:avLst/>
          </a:prstGeom>
        </p:spPr>
        <p:txBody>
          <a:bodyPr anchor="t" rtlCol="false" tIns="0" lIns="0" bIns="0" rIns="0">
            <a:spAutoFit/>
          </a:bodyPr>
          <a:lstStyle/>
          <a:p>
            <a:pPr algn="ctr">
              <a:lnSpc>
                <a:spcPts val="2800"/>
              </a:lnSpc>
            </a:pPr>
            <a:r>
              <a:rPr lang="en-US" sz="2000">
                <a:solidFill>
                  <a:srgbClr val="202665"/>
                </a:solidFill>
                <a:latin typeface="Montserrat Classic"/>
                <a:ea typeface="Montserrat Classic"/>
                <a:cs typeface="Montserrat Classic"/>
                <a:sym typeface="Montserrat Classic"/>
              </a:rPr>
              <a:t>Engineering in </a:t>
            </a:r>
          </a:p>
          <a:p>
            <a:pPr algn="ctr">
              <a:lnSpc>
                <a:spcPts val="2800"/>
              </a:lnSpc>
            </a:pPr>
            <a:r>
              <a:rPr lang="en-US" sz="2000">
                <a:solidFill>
                  <a:srgbClr val="202665"/>
                </a:solidFill>
                <a:latin typeface="Montserrat Classic"/>
                <a:ea typeface="Montserrat Classic"/>
                <a:cs typeface="Montserrat Classic"/>
                <a:sym typeface="Montserrat Classic"/>
              </a:rPr>
              <a:t>AI&amp;ML at TOCE</a:t>
            </a:r>
          </a:p>
          <a:p>
            <a:pPr algn="ctr">
              <a:lnSpc>
                <a:spcPts val="2800"/>
              </a:lnSpc>
              <a:spcBef>
                <a:spcPct val="0"/>
              </a:spcBef>
            </a:pPr>
            <a:r>
              <a:rPr lang="en-US" sz="2000">
                <a:solidFill>
                  <a:srgbClr val="202665"/>
                </a:solidFill>
                <a:latin typeface="Montserrat Classic"/>
                <a:ea typeface="Montserrat Classic"/>
                <a:cs typeface="Montserrat Classic"/>
                <a:sym typeface="Montserrat Classic"/>
              </a:rPr>
              <a:t>+91 86608 35660</a:t>
            </a:r>
          </a:p>
        </p:txBody>
      </p:sp>
      <p:grpSp>
        <p:nvGrpSpPr>
          <p:cNvPr name="Group 27" id="27"/>
          <p:cNvGrpSpPr/>
          <p:nvPr/>
        </p:nvGrpSpPr>
        <p:grpSpPr>
          <a:xfrm rot="0">
            <a:off x="3081313" y="3265912"/>
            <a:ext cx="3177797" cy="2730919"/>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3276977" y="3417586"/>
            <a:ext cx="2786470" cy="2427572"/>
            <a:chOff x="0" y="0"/>
            <a:chExt cx="6350000" cy="5532120"/>
          </a:xfrm>
        </p:grpSpPr>
        <p:sp>
          <p:nvSpPr>
            <p:cNvPr name="Freeform 31" id="31"/>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32" id="32"/>
          <p:cNvGrpSpPr>
            <a:grpSpLocks noChangeAspect="true"/>
          </p:cNvGrpSpPr>
          <p:nvPr/>
        </p:nvGrpSpPr>
        <p:grpSpPr>
          <a:xfrm rot="0">
            <a:off x="3421128" y="3549722"/>
            <a:ext cx="2498167" cy="2163300"/>
            <a:chOff x="0" y="0"/>
            <a:chExt cx="4282440" cy="3708400"/>
          </a:xfrm>
        </p:grpSpPr>
        <p:sp>
          <p:nvSpPr>
            <p:cNvPr name="Freeform 33" id="3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0" t="0" r="-21006" b="0"/>
              </a:stretch>
            </a:blipFill>
          </p:spPr>
        </p:sp>
      </p:grpSp>
      <p:sp>
        <p:nvSpPr>
          <p:cNvPr name="TextBox 34" id="34"/>
          <p:cNvSpPr txBox="true"/>
          <p:nvPr/>
        </p:nvSpPr>
        <p:spPr>
          <a:xfrm rot="0">
            <a:off x="3235831" y="6000078"/>
            <a:ext cx="28687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202665"/>
                </a:solidFill>
                <a:latin typeface="Montserrat Classic Bold"/>
                <a:ea typeface="Montserrat Classic Bold"/>
                <a:cs typeface="Montserrat Classic Bold"/>
                <a:sym typeface="Montserrat Classic Bold"/>
              </a:rPr>
              <a:t>Vidhan Mehta</a:t>
            </a:r>
          </a:p>
        </p:txBody>
      </p:sp>
      <p:sp>
        <p:nvSpPr>
          <p:cNvPr name="TextBox 35" id="35"/>
          <p:cNvSpPr txBox="true"/>
          <p:nvPr/>
        </p:nvSpPr>
        <p:spPr>
          <a:xfrm rot="0">
            <a:off x="3379982" y="6560961"/>
            <a:ext cx="2580459" cy="1758950"/>
          </a:xfrm>
          <a:prstGeom prst="rect">
            <a:avLst/>
          </a:prstGeom>
        </p:spPr>
        <p:txBody>
          <a:bodyPr anchor="t" rtlCol="false" tIns="0" lIns="0" bIns="0" rIns="0">
            <a:spAutoFit/>
          </a:bodyPr>
          <a:lstStyle/>
          <a:p>
            <a:pPr algn="ctr">
              <a:lnSpc>
                <a:spcPts val="2800"/>
              </a:lnSpc>
            </a:pPr>
            <a:r>
              <a:rPr lang="en-US" sz="2000">
                <a:solidFill>
                  <a:srgbClr val="202665"/>
                </a:solidFill>
                <a:latin typeface="Montserrat Classic"/>
                <a:ea typeface="Montserrat Classic"/>
                <a:cs typeface="Montserrat Classic"/>
                <a:sym typeface="Montserrat Classic"/>
                <a:hlinkClick r:id="rId8" tooltip="http://linkedin"/>
              </a:rPr>
              <a:t>Engineering in AI&amp;ML at TOCE</a:t>
            </a:r>
          </a:p>
          <a:p>
            <a:pPr algn="ctr">
              <a:lnSpc>
                <a:spcPts val="2800"/>
              </a:lnSpc>
            </a:pPr>
            <a:r>
              <a:rPr lang="en-US" sz="2000">
                <a:solidFill>
                  <a:srgbClr val="202665"/>
                </a:solidFill>
                <a:latin typeface="Montserrat Classic"/>
                <a:ea typeface="Montserrat Classic"/>
                <a:cs typeface="Montserrat Classic"/>
                <a:sym typeface="Montserrat Classic"/>
                <a:hlinkClick r:id="rId9" tooltip="http://linkedin"/>
              </a:rPr>
              <a:t>+91 6376200925</a:t>
            </a:r>
          </a:p>
          <a:p>
            <a:pPr algn="ctr">
              <a:lnSpc>
                <a:spcPts val="2800"/>
              </a:lnSpc>
            </a:pPr>
            <a:r>
              <a:rPr lang="en-US" sz="2000" u="sng">
                <a:solidFill>
                  <a:srgbClr val="202665"/>
                </a:solidFill>
                <a:latin typeface="Montserrat Classic"/>
                <a:ea typeface="Montserrat Classic"/>
                <a:cs typeface="Montserrat Classic"/>
                <a:sym typeface="Montserrat Classic"/>
                <a:hlinkClick r:id="rId10" tooltip="http://linkedin"/>
              </a:rPr>
              <a:t>LinkedIn</a:t>
            </a:r>
          </a:p>
          <a:p>
            <a:pPr algn="ctr">
              <a:lnSpc>
                <a:spcPts val="2800"/>
              </a:lnSpc>
              <a:spcBef>
                <a:spcPct val="0"/>
              </a:spcBef>
            </a:pPr>
          </a:p>
        </p:txBody>
      </p:sp>
      <p:sp>
        <p:nvSpPr>
          <p:cNvPr name="TextBox 36" id="36"/>
          <p:cNvSpPr txBox="true"/>
          <p:nvPr/>
        </p:nvSpPr>
        <p:spPr>
          <a:xfrm rot="0">
            <a:off x="8244172" y="2101543"/>
            <a:ext cx="28687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202665"/>
                </a:solidFill>
                <a:latin typeface="Montserrat Classic Bold"/>
                <a:ea typeface="Montserrat Classic Bold"/>
                <a:cs typeface="Montserrat Classic Bold"/>
                <a:sym typeface="Montserrat Classic Bold"/>
              </a:rPr>
              <a:t>Tech Team: </a:t>
            </a:r>
          </a:p>
        </p:txBody>
      </p:sp>
      <p:sp>
        <p:nvSpPr>
          <p:cNvPr name="TextBox 37" id="37"/>
          <p:cNvSpPr txBox="true"/>
          <p:nvPr/>
        </p:nvSpPr>
        <p:spPr>
          <a:xfrm rot="0">
            <a:off x="12316850" y="8024636"/>
            <a:ext cx="28687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202665"/>
                </a:solidFill>
                <a:latin typeface="Montserrat Classic Bold"/>
                <a:ea typeface="Montserrat Classic Bold"/>
                <a:cs typeface="Montserrat Classic Bold"/>
                <a:sym typeface="Montserrat Classic Bold"/>
              </a:rPr>
              <a:t>and 5 more...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90720" y="5248888"/>
            <a:ext cx="3424172" cy="2378763"/>
          </a:xfrm>
          <a:custGeom>
            <a:avLst/>
            <a:gdLst/>
            <a:ahLst/>
            <a:cxnLst/>
            <a:rect r="r" b="b" t="t" l="l"/>
            <a:pathLst>
              <a:path h="2378763" w="3424172">
                <a:moveTo>
                  <a:pt x="0" y="0"/>
                </a:moveTo>
                <a:lnTo>
                  <a:pt x="3424171" y="0"/>
                </a:lnTo>
                <a:lnTo>
                  <a:pt x="3424171" y="2378763"/>
                </a:lnTo>
                <a:lnTo>
                  <a:pt x="0" y="2378763"/>
                </a:lnTo>
                <a:lnTo>
                  <a:pt x="0" y="0"/>
                </a:lnTo>
                <a:close/>
              </a:path>
            </a:pathLst>
          </a:custGeom>
          <a:blipFill>
            <a:blip r:embed="rId2"/>
            <a:stretch>
              <a:fillRect l="0" t="0" r="-5858" b="0"/>
            </a:stretch>
          </a:blipFill>
        </p:spPr>
      </p:sp>
      <p:sp>
        <p:nvSpPr>
          <p:cNvPr name="Freeform 3" id="3"/>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22382" y="337569"/>
            <a:ext cx="2249563" cy="1382262"/>
          </a:xfrm>
          <a:custGeom>
            <a:avLst/>
            <a:gdLst/>
            <a:ahLst/>
            <a:cxnLst/>
            <a:rect r="r" b="b" t="t" l="l"/>
            <a:pathLst>
              <a:path h="1382262" w="2249563">
                <a:moveTo>
                  <a:pt x="0" y="0"/>
                </a:moveTo>
                <a:lnTo>
                  <a:pt x="2249563" y="0"/>
                </a:lnTo>
                <a:lnTo>
                  <a:pt x="2249563" y="1382262"/>
                </a:lnTo>
                <a:lnTo>
                  <a:pt x="0" y="1382262"/>
                </a:lnTo>
                <a:lnTo>
                  <a:pt x="0" y="0"/>
                </a:lnTo>
                <a:close/>
              </a:path>
            </a:pathLst>
          </a:custGeom>
          <a:blipFill>
            <a:blip r:embed="rId5"/>
            <a:stretch>
              <a:fillRect l="0" t="0" r="0" b="0"/>
            </a:stretch>
          </a:blipFill>
        </p:spPr>
      </p:sp>
      <p:grpSp>
        <p:nvGrpSpPr>
          <p:cNvPr name="Group 6" id="6"/>
          <p:cNvGrpSpPr/>
          <p:nvPr/>
        </p:nvGrpSpPr>
        <p:grpSpPr>
          <a:xfrm rot="0">
            <a:off x="7873120" y="3452167"/>
            <a:ext cx="2057400" cy="2057400"/>
            <a:chOff x="0" y="0"/>
            <a:chExt cx="2743200" cy="2743200"/>
          </a:xfrm>
        </p:grpSpPr>
        <p:sp>
          <p:nvSpPr>
            <p:cNvPr name="Freeform 7" id="7"/>
            <p:cNvSpPr/>
            <p:nvPr/>
          </p:nvSpPr>
          <p:spPr>
            <a:xfrm flipH="false" flipV="false" rot="0">
              <a:off x="0" y="0"/>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false" flipV="false" rot="0">
            <a:off x="8659640" y="4276787"/>
            <a:ext cx="427210" cy="427210"/>
          </a:xfrm>
          <a:custGeom>
            <a:avLst/>
            <a:gdLst/>
            <a:ahLst/>
            <a:cxnLst/>
            <a:rect r="r" b="b" t="t" l="l"/>
            <a:pathLst>
              <a:path h="427210" w="427210">
                <a:moveTo>
                  <a:pt x="0" y="0"/>
                </a:moveTo>
                <a:lnTo>
                  <a:pt x="427210" y="0"/>
                </a:lnTo>
                <a:lnTo>
                  <a:pt x="427210" y="427210"/>
                </a:lnTo>
                <a:lnTo>
                  <a:pt x="0" y="427210"/>
                </a:lnTo>
                <a:lnTo>
                  <a:pt x="0" y="0"/>
                </a:lnTo>
                <a:close/>
              </a:path>
            </a:pathLst>
          </a:custGeom>
          <a:blipFill>
            <a:blip r:embed="rId8"/>
            <a:stretch>
              <a:fillRect l="0" t="0" r="0" b="0"/>
            </a:stretch>
          </a:blipFill>
        </p:spPr>
      </p:sp>
      <p:sp>
        <p:nvSpPr>
          <p:cNvPr name="TextBox 9" id="9"/>
          <p:cNvSpPr txBox="true"/>
          <p:nvPr/>
        </p:nvSpPr>
        <p:spPr>
          <a:xfrm rot="0">
            <a:off x="12890251" y="7156707"/>
            <a:ext cx="8738098" cy="2468229"/>
          </a:xfrm>
          <a:prstGeom prst="rect">
            <a:avLst/>
          </a:prstGeom>
        </p:spPr>
        <p:txBody>
          <a:bodyPr anchor="t" rtlCol="false" tIns="0" lIns="0" bIns="0" rIns="0">
            <a:spAutoFit/>
          </a:bodyPr>
          <a:lstStyle/>
          <a:p>
            <a:pPr algn="l">
              <a:lnSpc>
                <a:spcPts val="9380"/>
              </a:lnSpc>
            </a:pPr>
            <a:r>
              <a:rPr lang="en-US" sz="6700">
                <a:solidFill>
                  <a:srgbClr val="202665"/>
                </a:solidFill>
                <a:latin typeface="Times New Roman"/>
                <a:ea typeface="Times New Roman"/>
                <a:cs typeface="Times New Roman"/>
                <a:sym typeface="Times New Roman"/>
              </a:rPr>
              <a:t>TravelGenie</a:t>
            </a:r>
          </a:p>
          <a:p>
            <a:pPr algn="l">
              <a:lnSpc>
                <a:spcPts val="9380"/>
              </a:lnSpc>
            </a:pPr>
            <a:r>
              <a:rPr lang="en-US" sz="6700">
                <a:solidFill>
                  <a:srgbClr val="202665"/>
                </a:solidFill>
                <a:latin typeface="Times New Roman"/>
                <a:ea typeface="Times New Roman"/>
                <a:cs typeface="Times New Roman"/>
                <a:sym typeface="Times New Roman"/>
              </a:rPr>
              <a:t>EU24282342</a:t>
            </a:r>
          </a:p>
        </p:txBody>
      </p:sp>
      <p:sp>
        <p:nvSpPr>
          <p:cNvPr name="TextBox 10" id="10"/>
          <p:cNvSpPr txBox="true"/>
          <p:nvPr/>
        </p:nvSpPr>
        <p:spPr>
          <a:xfrm rot="0">
            <a:off x="5356019" y="731478"/>
            <a:ext cx="7091601" cy="1358803"/>
          </a:xfrm>
          <a:prstGeom prst="rect">
            <a:avLst/>
          </a:prstGeom>
        </p:spPr>
        <p:txBody>
          <a:bodyPr anchor="t" rtlCol="false" tIns="0" lIns="0" bIns="0" rIns="0">
            <a:spAutoFit/>
          </a:bodyPr>
          <a:lstStyle/>
          <a:p>
            <a:pPr algn="ctr">
              <a:lnSpc>
                <a:spcPts val="11092"/>
              </a:lnSpc>
              <a:spcBef>
                <a:spcPct val="0"/>
              </a:spcBef>
            </a:pPr>
            <a:r>
              <a:rPr lang="en-US" b="true" sz="7923">
                <a:solidFill>
                  <a:srgbClr val="202665"/>
                </a:solidFill>
                <a:latin typeface="Montserrat Classic Bold"/>
                <a:ea typeface="Montserrat Classic Bold"/>
                <a:cs typeface="Montserrat Classic Bold"/>
                <a:sym typeface="Montserrat Classic Bold"/>
              </a:rPr>
              <a:t>THANK YOU</a:t>
            </a:r>
          </a:p>
        </p:txBody>
      </p:sp>
      <p:sp>
        <p:nvSpPr>
          <p:cNvPr name="TextBox 11" id="11"/>
          <p:cNvSpPr txBox="true"/>
          <p:nvPr/>
        </p:nvSpPr>
        <p:spPr>
          <a:xfrm rot="0">
            <a:off x="16214225" y="8083164"/>
            <a:ext cx="1079004" cy="701674"/>
          </a:xfrm>
          <a:prstGeom prst="rect">
            <a:avLst/>
          </a:prstGeom>
        </p:spPr>
        <p:txBody>
          <a:bodyPr anchor="t" rtlCol="false" tIns="0" lIns="0" bIns="0" rIns="0">
            <a:spAutoFit/>
          </a:bodyPr>
          <a:lstStyle/>
          <a:p>
            <a:pPr algn="ctr">
              <a:lnSpc>
                <a:spcPts val="2800"/>
              </a:lnSpc>
            </a:pPr>
            <a:r>
              <a:rPr lang="en-US" sz="2000">
                <a:solidFill>
                  <a:srgbClr val="202665"/>
                </a:solidFill>
                <a:latin typeface="Canva Sans"/>
                <a:ea typeface="Canva Sans"/>
                <a:cs typeface="Canva Sans"/>
                <a:sym typeface="Canva Sans"/>
              </a:rPr>
              <a:t>Chat Bot</a:t>
            </a:r>
          </a:p>
          <a:p>
            <a:pPr algn="ctr">
              <a:lnSpc>
                <a:spcPts val="2800"/>
              </a:lnSpc>
            </a:pPr>
          </a:p>
        </p:txBody>
      </p:sp>
      <p:sp>
        <p:nvSpPr>
          <p:cNvPr name="TextBox 12" id="12"/>
          <p:cNvSpPr txBox="true"/>
          <p:nvPr/>
        </p:nvSpPr>
        <p:spPr>
          <a:xfrm rot="0">
            <a:off x="2992590" y="2359812"/>
            <a:ext cx="11818461" cy="765158"/>
          </a:xfrm>
          <a:prstGeom prst="rect">
            <a:avLst/>
          </a:prstGeom>
        </p:spPr>
        <p:txBody>
          <a:bodyPr anchor="t" rtlCol="false" tIns="0" lIns="0" bIns="0" rIns="0">
            <a:spAutoFit/>
          </a:bodyPr>
          <a:lstStyle/>
          <a:p>
            <a:pPr algn="l">
              <a:lnSpc>
                <a:spcPts val="5600"/>
              </a:lnSpc>
            </a:pPr>
            <a:r>
              <a:rPr lang="en-US" sz="4000">
                <a:solidFill>
                  <a:srgbClr val="202665"/>
                </a:solidFill>
                <a:latin typeface="Times New Roman"/>
                <a:ea typeface="Times New Roman"/>
                <a:cs typeface="Times New Roman"/>
                <a:sym typeface="Times New Roman"/>
              </a:rPr>
              <a:t>Join Us on Our Journey to Revolutionize Travel!</a:t>
            </a:r>
          </a:p>
        </p:txBody>
      </p:sp>
      <p:sp>
        <p:nvSpPr>
          <p:cNvPr name="TextBox 13" id="13"/>
          <p:cNvSpPr txBox="true"/>
          <p:nvPr/>
        </p:nvSpPr>
        <p:spPr>
          <a:xfrm rot="0">
            <a:off x="6341348" y="5914937"/>
            <a:ext cx="4445535" cy="1291572"/>
          </a:xfrm>
          <a:prstGeom prst="rect">
            <a:avLst/>
          </a:prstGeom>
        </p:spPr>
        <p:txBody>
          <a:bodyPr anchor="t" rtlCol="false" tIns="0" lIns="0" bIns="0" rIns="0">
            <a:spAutoFit/>
          </a:bodyPr>
          <a:lstStyle/>
          <a:p>
            <a:pPr algn="ctr">
              <a:lnSpc>
                <a:spcPts val="3361"/>
              </a:lnSpc>
            </a:pPr>
            <a:r>
              <a:rPr lang="en-US" sz="2400">
                <a:solidFill>
                  <a:srgbClr val="202665"/>
                </a:solidFill>
                <a:latin typeface="Times New Roman"/>
                <a:ea typeface="Times New Roman"/>
                <a:cs typeface="Times New Roman"/>
                <a:sym typeface="Times New Roman"/>
              </a:rPr>
              <a:t>vidhanmehta3@gmail.com</a:t>
            </a:r>
          </a:p>
          <a:p>
            <a:pPr algn="ctr">
              <a:lnSpc>
                <a:spcPts val="3361"/>
              </a:lnSpc>
            </a:pPr>
            <a:r>
              <a:rPr lang="en-US" sz="2400" b="true">
                <a:solidFill>
                  <a:srgbClr val="202665"/>
                </a:solidFill>
                <a:latin typeface="Times New Roman Bold"/>
                <a:ea typeface="Times New Roman Bold"/>
                <a:cs typeface="Times New Roman Bold"/>
                <a:sym typeface="Times New Roman Bold"/>
              </a:rPr>
              <a:t>+91 6376200925</a:t>
            </a:r>
          </a:p>
          <a:p>
            <a:pPr algn="ctr">
              <a:lnSpc>
                <a:spcPts val="3361"/>
              </a:lnSpc>
            </a:pPr>
            <a:r>
              <a:rPr lang="en-US" sz="2400">
                <a:solidFill>
                  <a:srgbClr val="202665"/>
                </a:solidFill>
                <a:latin typeface="Times New Roman"/>
                <a:ea typeface="Times New Roman"/>
                <a:cs typeface="Times New Roman"/>
                <a:sym typeface="Times New Roman"/>
              </a:rPr>
              <a:t>info@roammyway.in</a:t>
            </a:r>
          </a:p>
        </p:txBody>
      </p:sp>
      <p:sp>
        <p:nvSpPr>
          <p:cNvPr name="TextBox 14" id="14"/>
          <p:cNvSpPr txBox="true"/>
          <p:nvPr/>
        </p:nvSpPr>
        <p:spPr>
          <a:xfrm rot="0">
            <a:off x="6341348" y="5573325"/>
            <a:ext cx="11818461" cy="436861"/>
          </a:xfrm>
          <a:prstGeom prst="rect">
            <a:avLst/>
          </a:prstGeom>
        </p:spPr>
        <p:txBody>
          <a:bodyPr anchor="t" rtlCol="false" tIns="0" lIns="0" bIns="0" rIns="0">
            <a:spAutoFit/>
          </a:bodyPr>
          <a:lstStyle/>
          <a:p>
            <a:pPr algn="l">
              <a:lnSpc>
                <a:spcPts val="3221"/>
              </a:lnSpc>
            </a:pPr>
            <a:r>
              <a:rPr lang="en-US" b="true" sz="2300">
                <a:solidFill>
                  <a:srgbClr val="202665"/>
                </a:solidFill>
                <a:latin typeface="Times New Roman Bold"/>
                <a:ea typeface="Times New Roman Bold"/>
                <a:cs typeface="Times New Roman Bold"/>
                <a:sym typeface="Times New Roman Bold"/>
              </a:rPr>
              <a:t>visit our website www.roammyway.in</a:t>
            </a:r>
          </a:p>
        </p:txBody>
      </p:sp>
      <p:sp>
        <p:nvSpPr>
          <p:cNvPr name="Freeform 15" id="15"/>
          <p:cNvSpPr/>
          <p:nvPr/>
        </p:nvSpPr>
        <p:spPr>
          <a:xfrm flipH="false" flipV="false" rot="0">
            <a:off x="7277054" y="7162712"/>
            <a:ext cx="2672516" cy="2627500"/>
          </a:xfrm>
          <a:custGeom>
            <a:avLst/>
            <a:gdLst/>
            <a:ahLst/>
            <a:cxnLst/>
            <a:rect r="r" b="b" t="t" l="l"/>
            <a:pathLst>
              <a:path h="2627500" w="2672516">
                <a:moveTo>
                  <a:pt x="0" y="0"/>
                </a:moveTo>
                <a:lnTo>
                  <a:pt x="2672516" y="0"/>
                </a:lnTo>
                <a:lnTo>
                  <a:pt x="2672516" y="2627500"/>
                </a:lnTo>
                <a:lnTo>
                  <a:pt x="0" y="2627500"/>
                </a:lnTo>
                <a:lnTo>
                  <a:pt x="0" y="0"/>
                </a:lnTo>
                <a:close/>
              </a:path>
            </a:pathLst>
          </a:custGeom>
          <a:blipFill>
            <a:blip r:embed="rId9"/>
            <a:stretch>
              <a:fillRect l="0" t="-34170" r="-130377" b="-232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53637">
            <a:off x="-6466317" y="8130665"/>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6725" y="283309"/>
            <a:ext cx="4553430" cy="2033897"/>
            <a:chOff x="0" y="0"/>
            <a:chExt cx="6071239" cy="2711863"/>
          </a:xfrm>
        </p:grpSpPr>
        <p:sp>
          <p:nvSpPr>
            <p:cNvPr name="Freeform 4" id="4"/>
            <p:cNvSpPr/>
            <p:nvPr/>
          </p:nvSpPr>
          <p:spPr>
            <a:xfrm flipH="false" flipV="false" rot="0">
              <a:off x="0" y="0"/>
              <a:ext cx="5978851" cy="2711863"/>
            </a:xfrm>
            <a:custGeom>
              <a:avLst/>
              <a:gdLst/>
              <a:ahLst/>
              <a:cxnLst/>
              <a:rect r="r" b="b" t="t" l="l"/>
              <a:pathLst>
                <a:path h="2711863" w="5978851">
                  <a:moveTo>
                    <a:pt x="0" y="0"/>
                  </a:moveTo>
                  <a:lnTo>
                    <a:pt x="5978851" y="0"/>
                  </a:lnTo>
                  <a:lnTo>
                    <a:pt x="5978851" y="2711863"/>
                  </a:lnTo>
                  <a:lnTo>
                    <a:pt x="0" y="2711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2464" y="377850"/>
              <a:ext cx="5148776" cy="1121616"/>
            </a:xfrm>
            <a:prstGeom prst="rect">
              <a:avLst/>
            </a:prstGeom>
          </p:spPr>
          <p:txBody>
            <a:bodyPr anchor="t" rtlCol="false" tIns="0" lIns="0" bIns="0" rIns="0">
              <a:spAutoFit/>
            </a:bodyPr>
            <a:lstStyle/>
            <a:p>
              <a:pPr algn="l">
                <a:lnSpc>
                  <a:spcPts val="7047"/>
                </a:lnSpc>
                <a:spcBef>
                  <a:spcPct val="0"/>
                </a:spcBef>
              </a:pPr>
              <a:r>
                <a:rPr lang="en-US" b="true" sz="5034">
                  <a:solidFill>
                    <a:srgbClr val="FAF9F9"/>
                  </a:solidFill>
                  <a:latin typeface="Montserrat Classic Bold"/>
                  <a:ea typeface="Montserrat Classic Bold"/>
                  <a:cs typeface="Montserrat Classic Bold"/>
                  <a:sym typeface="Montserrat Classic Bold"/>
                </a:rPr>
                <a:t>PROBLEM</a:t>
              </a:r>
            </a:p>
          </p:txBody>
        </p:sp>
      </p:grpSp>
      <p:sp>
        <p:nvSpPr>
          <p:cNvPr name="Freeform 6" id="6"/>
          <p:cNvSpPr/>
          <p:nvPr/>
        </p:nvSpPr>
        <p:spPr>
          <a:xfrm flipH="false" flipV="false" rot="0">
            <a:off x="14369130" y="-28575"/>
            <a:ext cx="3586347" cy="1851451"/>
          </a:xfrm>
          <a:custGeom>
            <a:avLst/>
            <a:gdLst/>
            <a:ahLst/>
            <a:cxnLst/>
            <a:rect r="r" b="b" t="t" l="l"/>
            <a:pathLst>
              <a:path h="1851451" w="3586347">
                <a:moveTo>
                  <a:pt x="0" y="0"/>
                </a:moveTo>
                <a:lnTo>
                  <a:pt x="3586347" y="0"/>
                </a:lnTo>
                <a:lnTo>
                  <a:pt x="3586347" y="1851451"/>
                </a:lnTo>
                <a:lnTo>
                  <a:pt x="0" y="1851451"/>
                </a:lnTo>
                <a:lnTo>
                  <a:pt x="0" y="0"/>
                </a:lnTo>
                <a:close/>
              </a:path>
            </a:pathLst>
          </a:custGeom>
          <a:blipFill>
            <a:blip r:embed="rId6"/>
            <a:stretch>
              <a:fillRect l="0" t="0" r="0" b="0"/>
            </a:stretch>
          </a:blipFill>
        </p:spPr>
      </p:sp>
      <p:sp>
        <p:nvSpPr>
          <p:cNvPr name="TextBox 7" id="7"/>
          <p:cNvSpPr txBox="true"/>
          <p:nvPr/>
        </p:nvSpPr>
        <p:spPr>
          <a:xfrm rot="0">
            <a:off x="466725" y="3336500"/>
            <a:ext cx="17488752" cy="1146693"/>
          </a:xfrm>
          <a:prstGeom prst="rect">
            <a:avLst/>
          </a:prstGeom>
        </p:spPr>
        <p:txBody>
          <a:bodyPr anchor="t" rtlCol="false" tIns="0" lIns="0" bIns="0" rIns="0">
            <a:spAutoFit/>
          </a:bodyPr>
          <a:lstStyle/>
          <a:p>
            <a:pPr algn="just">
              <a:lnSpc>
                <a:spcPts val="2946"/>
              </a:lnSpc>
            </a:pPr>
            <a:r>
              <a:rPr lang="en-US" b="true" sz="2104">
                <a:solidFill>
                  <a:srgbClr val="202665"/>
                </a:solidFill>
                <a:latin typeface="Times New Roman Bold"/>
                <a:ea typeface="Times New Roman Bold"/>
                <a:cs typeface="Times New Roman Bold"/>
                <a:sym typeface="Times New Roman Bold"/>
              </a:rPr>
              <a:t>In today's fast-paced world, organizing a trip has become an increasingly daunting task. Travelers are inundated with a plethora of options for accommodations, flights, and activities, forcing them to spend countless hours manually searching across different platforms to piece together suitable itineraries. This process often results in frustration, loss of precious time, and even budget overruns, leaving travelers unsure if they've made the best choices.</a:t>
            </a:r>
          </a:p>
        </p:txBody>
      </p:sp>
      <p:grpSp>
        <p:nvGrpSpPr>
          <p:cNvPr name="Group 8" id="8"/>
          <p:cNvGrpSpPr/>
          <p:nvPr/>
        </p:nvGrpSpPr>
        <p:grpSpPr>
          <a:xfrm rot="0">
            <a:off x="2743440" y="1991755"/>
            <a:ext cx="12106773" cy="934943"/>
            <a:chOff x="0" y="0"/>
            <a:chExt cx="16142364" cy="1246590"/>
          </a:xfrm>
        </p:grpSpPr>
        <p:sp>
          <p:nvSpPr>
            <p:cNvPr name="TextBox 9" id="9"/>
            <p:cNvSpPr txBox="true"/>
            <p:nvPr/>
          </p:nvSpPr>
          <p:spPr>
            <a:xfrm rot="0">
              <a:off x="5875089" y="209550"/>
              <a:ext cx="10267276" cy="1037040"/>
            </a:xfrm>
            <a:prstGeom prst="rect">
              <a:avLst/>
            </a:prstGeom>
          </p:spPr>
          <p:txBody>
            <a:bodyPr anchor="t" rtlCol="false" tIns="0" lIns="0" bIns="0" rIns="0">
              <a:spAutoFit/>
            </a:bodyPr>
            <a:lstStyle/>
            <a:p>
              <a:pPr algn="ctr">
                <a:lnSpc>
                  <a:spcPts val="5241"/>
                </a:lnSpc>
              </a:pPr>
              <a:r>
                <a:rPr lang="en-US" b="true" sz="6166" i="true" spc="-123">
                  <a:solidFill>
                    <a:srgbClr val="0F2F76"/>
                  </a:solidFill>
                  <a:latin typeface="Open Sans 1 Ultra-Bold Italics"/>
                  <a:ea typeface="Open Sans 1 Ultra-Bold Italics"/>
                  <a:cs typeface="Open Sans 1 Ultra-Bold Italics"/>
                  <a:sym typeface="Open Sans 1 Ultra-Bold Italics"/>
                </a:rPr>
                <a:t>TRAVEL PLANNING</a:t>
              </a:r>
            </a:p>
          </p:txBody>
        </p:sp>
        <p:sp>
          <p:nvSpPr>
            <p:cNvPr name="TextBox 10" id="10"/>
            <p:cNvSpPr txBox="true"/>
            <p:nvPr/>
          </p:nvSpPr>
          <p:spPr>
            <a:xfrm rot="0">
              <a:off x="0" y="257175"/>
              <a:ext cx="6905575" cy="932302"/>
            </a:xfrm>
            <a:prstGeom prst="rect">
              <a:avLst/>
            </a:prstGeom>
          </p:spPr>
          <p:txBody>
            <a:bodyPr anchor="t" rtlCol="false" tIns="0" lIns="0" bIns="0" rIns="0">
              <a:spAutoFit/>
            </a:bodyPr>
            <a:lstStyle/>
            <a:p>
              <a:pPr algn="ctr">
                <a:lnSpc>
                  <a:spcPts val="4480"/>
                </a:lnSpc>
              </a:pPr>
              <a:r>
                <a:rPr lang="en-US" b="true" sz="5974" i="true" spc="-119">
                  <a:solidFill>
                    <a:srgbClr val="81D4FA"/>
                  </a:solidFill>
                  <a:latin typeface="EB Garamond Semi-Bold Italics"/>
                  <a:ea typeface="EB Garamond Semi-Bold Italics"/>
                  <a:cs typeface="EB Garamond Semi-Bold Italics"/>
                  <a:sym typeface="EB Garamond Semi-Bold Italics"/>
                </a:rPr>
                <a:t>The Hassle of</a:t>
              </a:r>
            </a:p>
          </p:txBody>
        </p:sp>
      </p:grpSp>
      <p:sp>
        <p:nvSpPr>
          <p:cNvPr name="Freeform 11" id="11"/>
          <p:cNvSpPr/>
          <p:nvPr/>
        </p:nvSpPr>
        <p:spPr>
          <a:xfrm flipH="false" flipV="false" rot="0">
            <a:off x="1480732" y="5842410"/>
            <a:ext cx="3261036" cy="2190182"/>
          </a:xfrm>
          <a:custGeom>
            <a:avLst/>
            <a:gdLst/>
            <a:ahLst/>
            <a:cxnLst/>
            <a:rect r="r" b="b" t="t" l="l"/>
            <a:pathLst>
              <a:path h="2190182" w="3261036">
                <a:moveTo>
                  <a:pt x="0" y="0"/>
                </a:moveTo>
                <a:lnTo>
                  <a:pt x="3261036" y="0"/>
                </a:lnTo>
                <a:lnTo>
                  <a:pt x="3261036" y="2190182"/>
                </a:lnTo>
                <a:lnTo>
                  <a:pt x="0" y="2190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558162" y="5842410"/>
            <a:ext cx="3261036" cy="2190182"/>
          </a:xfrm>
          <a:custGeom>
            <a:avLst/>
            <a:gdLst/>
            <a:ahLst/>
            <a:cxnLst/>
            <a:rect r="r" b="b" t="t" l="l"/>
            <a:pathLst>
              <a:path h="2190182" w="3261036">
                <a:moveTo>
                  <a:pt x="0" y="0"/>
                </a:moveTo>
                <a:lnTo>
                  <a:pt x="3261036" y="0"/>
                </a:lnTo>
                <a:lnTo>
                  <a:pt x="3261036" y="2190182"/>
                </a:lnTo>
                <a:lnTo>
                  <a:pt x="0" y="2190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638348" y="5842410"/>
            <a:ext cx="3261036" cy="2190182"/>
          </a:xfrm>
          <a:custGeom>
            <a:avLst/>
            <a:gdLst/>
            <a:ahLst/>
            <a:cxnLst/>
            <a:rect r="r" b="b" t="t" l="l"/>
            <a:pathLst>
              <a:path h="2190182" w="3261036">
                <a:moveTo>
                  <a:pt x="0" y="0"/>
                </a:moveTo>
                <a:lnTo>
                  <a:pt x="3261036" y="0"/>
                </a:lnTo>
                <a:lnTo>
                  <a:pt x="3261036" y="2190182"/>
                </a:lnTo>
                <a:lnTo>
                  <a:pt x="0" y="2190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3718534" y="5842410"/>
            <a:ext cx="3261036" cy="2190182"/>
          </a:xfrm>
          <a:custGeom>
            <a:avLst/>
            <a:gdLst/>
            <a:ahLst/>
            <a:cxnLst/>
            <a:rect r="r" b="b" t="t" l="l"/>
            <a:pathLst>
              <a:path h="2190182" w="3261036">
                <a:moveTo>
                  <a:pt x="0" y="0"/>
                </a:moveTo>
                <a:lnTo>
                  <a:pt x="3261036" y="0"/>
                </a:lnTo>
                <a:lnTo>
                  <a:pt x="3261036" y="2190182"/>
                </a:lnTo>
                <a:lnTo>
                  <a:pt x="0" y="2190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673570" y="6001924"/>
            <a:ext cx="2875359" cy="349250"/>
          </a:xfrm>
          <a:prstGeom prst="rect">
            <a:avLst/>
          </a:prstGeom>
        </p:spPr>
        <p:txBody>
          <a:bodyPr anchor="t" rtlCol="false" tIns="0" lIns="0" bIns="0" rIns="0">
            <a:spAutoFit/>
          </a:bodyPr>
          <a:lstStyle/>
          <a:p>
            <a:pPr algn="ctr">
              <a:lnSpc>
                <a:spcPts val="2800"/>
              </a:lnSpc>
            </a:pPr>
            <a:r>
              <a:rPr lang="en-US" sz="2000" b="true">
                <a:solidFill>
                  <a:srgbClr val="202665"/>
                </a:solidFill>
                <a:latin typeface="Canva Sans Bold"/>
                <a:ea typeface="Canva Sans Bold"/>
                <a:cs typeface="Canva Sans Bold"/>
                <a:sym typeface="Canva Sans Bold"/>
              </a:rPr>
              <a:t>Lack of Personalization</a:t>
            </a:r>
          </a:p>
        </p:txBody>
      </p:sp>
      <p:sp>
        <p:nvSpPr>
          <p:cNvPr name="TextBox 16" id="16"/>
          <p:cNvSpPr txBox="true"/>
          <p:nvPr/>
        </p:nvSpPr>
        <p:spPr>
          <a:xfrm rot="0">
            <a:off x="5766591" y="6020974"/>
            <a:ext cx="2846933" cy="523875"/>
          </a:xfrm>
          <a:prstGeom prst="rect">
            <a:avLst/>
          </a:prstGeom>
        </p:spPr>
        <p:txBody>
          <a:bodyPr anchor="t" rtlCol="false" tIns="0" lIns="0" bIns="0" rIns="0">
            <a:spAutoFit/>
          </a:bodyPr>
          <a:lstStyle/>
          <a:p>
            <a:pPr algn="ctr">
              <a:lnSpc>
                <a:spcPts val="2100"/>
              </a:lnSpc>
            </a:pPr>
            <a:r>
              <a:rPr lang="en-US" sz="1500" b="true">
                <a:solidFill>
                  <a:srgbClr val="202665"/>
                </a:solidFill>
                <a:latin typeface="Canva Sans Bold"/>
                <a:ea typeface="Canva Sans Bold"/>
                <a:cs typeface="Canva Sans Bold"/>
                <a:sym typeface="Canva Sans Bold"/>
              </a:rPr>
              <a:t>Managing multiple bookings across fragmented platforms.</a:t>
            </a:r>
          </a:p>
        </p:txBody>
      </p:sp>
      <p:sp>
        <p:nvSpPr>
          <p:cNvPr name="TextBox 17" id="17"/>
          <p:cNvSpPr txBox="true"/>
          <p:nvPr/>
        </p:nvSpPr>
        <p:spPr>
          <a:xfrm rot="0">
            <a:off x="9873348" y="6001924"/>
            <a:ext cx="2796034" cy="349250"/>
          </a:xfrm>
          <a:prstGeom prst="rect">
            <a:avLst/>
          </a:prstGeom>
        </p:spPr>
        <p:txBody>
          <a:bodyPr anchor="t" rtlCol="false" tIns="0" lIns="0" bIns="0" rIns="0">
            <a:spAutoFit/>
          </a:bodyPr>
          <a:lstStyle/>
          <a:p>
            <a:pPr algn="ctr">
              <a:lnSpc>
                <a:spcPts val="2800"/>
              </a:lnSpc>
            </a:pPr>
            <a:r>
              <a:rPr lang="en-US" sz="2000" b="true">
                <a:solidFill>
                  <a:srgbClr val="202665"/>
                </a:solidFill>
                <a:latin typeface="Canva Sans Bold"/>
                <a:ea typeface="Canva Sans Bold"/>
                <a:cs typeface="Canva Sans Bold"/>
                <a:sym typeface="Canva Sans Bold"/>
              </a:rPr>
              <a:t>Real-Time Information</a:t>
            </a:r>
          </a:p>
        </p:txBody>
      </p:sp>
      <p:sp>
        <p:nvSpPr>
          <p:cNvPr name="TextBox 18" id="18"/>
          <p:cNvSpPr txBox="true"/>
          <p:nvPr/>
        </p:nvSpPr>
        <p:spPr>
          <a:xfrm rot="0">
            <a:off x="9873348" y="6322598"/>
            <a:ext cx="2796034" cy="1590675"/>
          </a:xfrm>
          <a:prstGeom prst="rect">
            <a:avLst/>
          </a:prstGeom>
        </p:spPr>
        <p:txBody>
          <a:bodyPr anchor="t" rtlCol="false" tIns="0" lIns="0" bIns="0" rIns="0">
            <a:spAutoFit/>
          </a:bodyPr>
          <a:lstStyle/>
          <a:p>
            <a:pPr algn="l">
              <a:lnSpc>
                <a:spcPts val="2100"/>
              </a:lnSpc>
            </a:pPr>
            <a:r>
              <a:rPr lang="en-US" sz="1500">
                <a:solidFill>
                  <a:srgbClr val="202665"/>
                </a:solidFill>
                <a:latin typeface="Canva Sans"/>
                <a:ea typeface="Canva Sans"/>
                <a:cs typeface="Canva Sans"/>
                <a:sym typeface="Canva Sans"/>
              </a:rPr>
              <a:t>Travelers require timely updates on flight changes, hotel availability, and destination specific information to make proper decisions.</a:t>
            </a:r>
          </a:p>
        </p:txBody>
      </p:sp>
      <p:sp>
        <p:nvSpPr>
          <p:cNvPr name="TextBox 19" id="19"/>
          <p:cNvSpPr txBox="true"/>
          <p:nvPr/>
        </p:nvSpPr>
        <p:spPr>
          <a:xfrm rot="0">
            <a:off x="13994759" y="6001924"/>
            <a:ext cx="2403574" cy="349250"/>
          </a:xfrm>
          <a:prstGeom prst="rect">
            <a:avLst/>
          </a:prstGeom>
        </p:spPr>
        <p:txBody>
          <a:bodyPr anchor="t" rtlCol="false" tIns="0" lIns="0" bIns="0" rIns="0">
            <a:spAutoFit/>
          </a:bodyPr>
          <a:lstStyle/>
          <a:p>
            <a:pPr algn="ctr">
              <a:lnSpc>
                <a:spcPts val="2800"/>
              </a:lnSpc>
            </a:pPr>
            <a:r>
              <a:rPr lang="en-US" sz="2000" b="true">
                <a:solidFill>
                  <a:srgbClr val="202665"/>
                </a:solidFill>
                <a:latin typeface="Canva Sans Bold"/>
                <a:ea typeface="Canva Sans Bold"/>
                <a:cs typeface="Canva Sans Bold"/>
                <a:sym typeface="Canva Sans Bold"/>
              </a:rPr>
              <a:t>Budget Constraints</a:t>
            </a:r>
          </a:p>
        </p:txBody>
      </p:sp>
      <p:sp>
        <p:nvSpPr>
          <p:cNvPr name="TextBox 20" id="20"/>
          <p:cNvSpPr txBox="true"/>
          <p:nvPr/>
        </p:nvSpPr>
        <p:spPr>
          <a:xfrm rot="0">
            <a:off x="13956659" y="6455948"/>
            <a:ext cx="2796034" cy="1323975"/>
          </a:xfrm>
          <a:prstGeom prst="rect">
            <a:avLst/>
          </a:prstGeom>
        </p:spPr>
        <p:txBody>
          <a:bodyPr anchor="t" rtlCol="false" tIns="0" lIns="0" bIns="0" rIns="0">
            <a:spAutoFit/>
          </a:bodyPr>
          <a:lstStyle/>
          <a:p>
            <a:pPr algn="l">
              <a:lnSpc>
                <a:spcPts val="2100"/>
              </a:lnSpc>
            </a:pPr>
            <a:r>
              <a:rPr lang="en-US" sz="1500">
                <a:solidFill>
                  <a:srgbClr val="202665"/>
                </a:solidFill>
                <a:latin typeface="Canva Sans"/>
                <a:ea typeface="Canva Sans"/>
                <a:cs typeface="Canva Sans"/>
                <a:sym typeface="Canva Sans"/>
              </a:rPr>
              <a:t> Many travelers exceed their budget, overspend due to inadequate planning tools.</a:t>
            </a:r>
          </a:p>
          <a:p>
            <a:pPr algn="l">
              <a:lnSpc>
                <a:spcPts val="2100"/>
              </a:lnSpc>
            </a:pPr>
            <a:r>
              <a:rPr lang="en-US" sz="1500">
                <a:solidFill>
                  <a:srgbClr val="202665"/>
                </a:solidFill>
                <a:latin typeface="Canva Sans"/>
                <a:ea typeface="Canva Sans"/>
                <a:cs typeface="Canva Sans"/>
                <a:sym typeface="Canva Sans"/>
              </a:rPr>
              <a:t>Insufficient tools for </a:t>
            </a:r>
            <a:r>
              <a:rPr lang="en-US" sz="1500" b="true">
                <a:solidFill>
                  <a:srgbClr val="202665"/>
                </a:solidFill>
                <a:latin typeface="Canva Sans Bold"/>
                <a:ea typeface="Canva Sans Bold"/>
                <a:cs typeface="Canva Sans Bold"/>
                <a:sym typeface="Canva Sans Bold"/>
              </a:rPr>
              <a:t>group expense management.</a:t>
            </a:r>
          </a:p>
        </p:txBody>
      </p:sp>
      <p:sp>
        <p:nvSpPr>
          <p:cNvPr name="TextBox 21" id="21"/>
          <p:cNvSpPr txBox="true"/>
          <p:nvPr/>
        </p:nvSpPr>
        <p:spPr>
          <a:xfrm rot="0">
            <a:off x="1714378" y="6455948"/>
            <a:ext cx="2796034" cy="1323975"/>
          </a:xfrm>
          <a:prstGeom prst="rect">
            <a:avLst/>
          </a:prstGeom>
        </p:spPr>
        <p:txBody>
          <a:bodyPr anchor="t" rtlCol="false" tIns="0" lIns="0" bIns="0" rIns="0">
            <a:spAutoFit/>
          </a:bodyPr>
          <a:lstStyle/>
          <a:p>
            <a:pPr algn="l">
              <a:lnSpc>
                <a:spcPts val="2100"/>
              </a:lnSpc>
            </a:pPr>
            <a:r>
              <a:rPr lang="en-US" sz="1500">
                <a:solidFill>
                  <a:srgbClr val="202665"/>
                </a:solidFill>
                <a:latin typeface="Canva Sans"/>
                <a:ea typeface="Canva Sans"/>
                <a:cs typeface="Canva Sans"/>
                <a:sym typeface="Canva Sans"/>
              </a:rPr>
              <a:t>Current platforms offer generic recommendations that frequently fail to align with individual traveler preferences and interests.</a:t>
            </a:r>
          </a:p>
        </p:txBody>
      </p:sp>
      <p:sp>
        <p:nvSpPr>
          <p:cNvPr name="TextBox 22" id="22"/>
          <p:cNvSpPr txBox="true"/>
          <p:nvPr/>
        </p:nvSpPr>
        <p:spPr>
          <a:xfrm rot="0">
            <a:off x="5785039" y="6608348"/>
            <a:ext cx="2796034" cy="1323975"/>
          </a:xfrm>
          <a:prstGeom prst="rect">
            <a:avLst/>
          </a:prstGeom>
        </p:spPr>
        <p:txBody>
          <a:bodyPr anchor="t" rtlCol="false" tIns="0" lIns="0" bIns="0" rIns="0">
            <a:spAutoFit/>
          </a:bodyPr>
          <a:lstStyle/>
          <a:p>
            <a:pPr algn="l">
              <a:lnSpc>
                <a:spcPts val="2100"/>
              </a:lnSpc>
            </a:pPr>
            <a:r>
              <a:rPr lang="en-US" sz="1500">
                <a:solidFill>
                  <a:srgbClr val="202665"/>
                </a:solidFill>
                <a:latin typeface="Canva Sans"/>
                <a:ea typeface="Canva Sans"/>
                <a:cs typeface="Canva Sans"/>
                <a:sym typeface="Canva Sans"/>
              </a:rPr>
              <a:t>They need to use different websites, apps, or services to book various components of their trip like</a:t>
            </a:r>
            <a:r>
              <a:rPr lang="en-US" sz="1500" b="true">
                <a:solidFill>
                  <a:srgbClr val="202665"/>
                </a:solidFill>
                <a:latin typeface="Canva Sans Bold"/>
                <a:ea typeface="Canva Sans Bold"/>
                <a:cs typeface="Canva Sans Bold"/>
                <a:sym typeface="Canva Sans Bold"/>
              </a:rPr>
              <a:t> flight,hotel &amp; Activities.</a:t>
            </a:r>
          </a:p>
        </p:txBody>
      </p:sp>
      <p:grpSp>
        <p:nvGrpSpPr>
          <p:cNvPr name="Group 23" id="23"/>
          <p:cNvGrpSpPr/>
          <p:nvPr/>
        </p:nvGrpSpPr>
        <p:grpSpPr>
          <a:xfrm rot="0">
            <a:off x="5629948" y="4676029"/>
            <a:ext cx="7028103" cy="934943"/>
            <a:chOff x="0" y="0"/>
            <a:chExt cx="9370805" cy="1246590"/>
          </a:xfrm>
        </p:grpSpPr>
        <p:sp>
          <p:nvSpPr>
            <p:cNvPr name="TextBox 24" id="24"/>
            <p:cNvSpPr txBox="true"/>
            <p:nvPr/>
          </p:nvSpPr>
          <p:spPr>
            <a:xfrm rot="0">
              <a:off x="2939583" y="209550"/>
              <a:ext cx="6431221" cy="1037040"/>
            </a:xfrm>
            <a:prstGeom prst="rect">
              <a:avLst/>
            </a:prstGeom>
          </p:spPr>
          <p:txBody>
            <a:bodyPr anchor="t" rtlCol="false" tIns="0" lIns="0" bIns="0" rIns="0">
              <a:spAutoFit/>
            </a:bodyPr>
            <a:lstStyle/>
            <a:p>
              <a:pPr algn="ctr">
                <a:lnSpc>
                  <a:spcPts val="5241"/>
                </a:lnSpc>
              </a:pPr>
              <a:r>
                <a:rPr lang="en-US" b="true" sz="6166" i="true" spc="-123">
                  <a:solidFill>
                    <a:srgbClr val="0F2F76"/>
                  </a:solidFill>
                  <a:latin typeface="Open Sans 1 Ultra-Bold Italics"/>
                  <a:ea typeface="Open Sans 1 Ultra-Bold Italics"/>
                  <a:cs typeface="Open Sans 1 Ultra-Bold Italics"/>
                  <a:sym typeface="Open Sans 1 Ultra-Bold Italics"/>
                </a:rPr>
                <a:t>CHALLENGES</a:t>
              </a:r>
            </a:p>
          </p:txBody>
        </p:sp>
        <p:sp>
          <p:nvSpPr>
            <p:cNvPr name="TextBox 25" id="25"/>
            <p:cNvSpPr txBox="true"/>
            <p:nvPr/>
          </p:nvSpPr>
          <p:spPr>
            <a:xfrm rot="0">
              <a:off x="0" y="314288"/>
              <a:ext cx="4325518" cy="932302"/>
            </a:xfrm>
            <a:prstGeom prst="rect">
              <a:avLst/>
            </a:prstGeom>
          </p:spPr>
          <p:txBody>
            <a:bodyPr anchor="t" rtlCol="false" tIns="0" lIns="0" bIns="0" rIns="0">
              <a:spAutoFit/>
            </a:bodyPr>
            <a:lstStyle/>
            <a:p>
              <a:pPr algn="ctr">
                <a:lnSpc>
                  <a:spcPts val="4480"/>
                </a:lnSpc>
              </a:pPr>
              <a:r>
                <a:rPr lang="en-US" b="true" sz="5974" i="true" spc="-119">
                  <a:solidFill>
                    <a:srgbClr val="81D4FA"/>
                  </a:solidFill>
                  <a:latin typeface="EB Garamond Semi-Bold Italics"/>
                  <a:ea typeface="EB Garamond Semi-Bold Italics"/>
                  <a:cs typeface="EB Garamond Semi-Bold Italics"/>
                  <a:sym typeface="EB Garamond Semi-Bold Italics"/>
                </a:rPr>
                <a:t>Key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02480" y="3101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2"/>
            <a:stretch>
              <a:fillRect l="0" t="0" r="0" b="0"/>
            </a:stretch>
          </a:blipFill>
        </p:spPr>
      </p:sp>
      <p:grpSp>
        <p:nvGrpSpPr>
          <p:cNvPr name="Group 3" id="3"/>
          <p:cNvGrpSpPr/>
          <p:nvPr/>
        </p:nvGrpSpPr>
        <p:grpSpPr>
          <a:xfrm rot="0">
            <a:off x="214995" y="438150"/>
            <a:ext cx="4776362" cy="2133475"/>
            <a:chOff x="0" y="0"/>
            <a:chExt cx="6368483" cy="2844633"/>
          </a:xfrm>
        </p:grpSpPr>
        <p:sp>
          <p:nvSpPr>
            <p:cNvPr name="Freeform 4" id="4"/>
            <p:cNvSpPr/>
            <p:nvPr/>
          </p:nvSpPr>
          <p:spPr>
            <a:xfrm flipH="false" flipV="false" rot="0">
              <a:off x="0" y="0"/>
              <a:ext cx="6271571" cy="2844633"/>
            </a:xfrm>
            <a:custGeom>
              <a:avLst/>
              <a:gdLst/>
              <a:ahLst/>
              <a:cxnLst/>
              <a:rect r="r" b="b" t="t" l="l"/>
              <a:pathLst>
                <a:path h="2844633" w="6271571">
                  <a:moveTo>
                    <a:pt x="0" y="0"/>
                  </a:moveTo>
                  <a:lnTo>
                    <a:pt x="6271571" y="0"/>
                  </a:lnTo>
                  <a:lnTo>
                    <a:pt x="6271571" y="2844633"/>
                  </a:lnTo>
                  <a:lnTo>
                    <a:pt x="0" y="2844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67627" y="498739"/>
              <a:ext cx="5400856" cy="1161875"/>
            </a:xfrm>
            <a:prstGeom prst="rect">
              <a:avLst/>
            </a:prstGeom>
          </p:spPr>
          <p:txBody>
            <a:bodyPr anchor="t" rtlCol="false" tIns="0" lIns="0" bIns="0" rIns="0">
              <a:spAutoFit/>
            </a:bodyPr>
            <a:lstStyle/>
            <a:p>
              <a:pPr algn="l">
                <a:lnSpc>
                  <a:spcPts val="7392"/>
                </a:lnSpc>
                <a:spcBef>
                  <a:spcPct val="0"/>
                </a:spcBef>
              </a:pPr>
              <a:r>
                <a:rPr lang="en-US" b="true" sz="5280">
                  <a:solidFill>
                    <a:srgbClr val="FFFFFF"/>
                  </a:solidFill>
                  <a:latin typeface="Montserrat Classic Bold"/>
                  <a:ea typeface="Montserrat Classic Bold"/>
                  <a:cs typeface="Montserrat Classic Bold"/>
                  <a:sym typeface="Montserrat Classic Bold"/>
                </a:rPr>
                <a:t>SOLUTION</a:t>
              </a:r>
            </a:p>
          </p:txBody>
        </p:sp>
      </p:grpSp>
      <p:sp>
        <p:nvSpPr>
          <p:cNvPr name="Freeform 6" id="6"/>
          <p:cNvSpPr/>
          <p:nvPr/>
        </p:nvSpPr>
        <p:spPr>
          <a:xfrm flipH="false" flipV="false" rot="0">
            <a:off x="4095447" y="3014565"/>
            <a:ext cx="10097107" cy="3445638"/>
          </a:xfrm>
          <a:custGeom>
            <a:avLst/>
            <a:gdLst/>
            <a:ahLst/>
            <a:cxnLst/>
            <a:rect r="r" b="b" t="t" l="l"/>
            <a:pathLst>
              <a:path h="3445638" w="10097107">
                <a:moveTo>
                  <a:pt x="0" y="0"/>
                </a:moveTo>
                <a:lnTo>
                  <a:pt x="10097106" y="0"/>
                </a:lnTo>
                <a:lnTo>
                  <a:pt x="10097106" y="3445638"/>
                </a:lnTo>
                <a:lnTo>
                  <a:pt x="0" y="3445638"/>
                </a:lnTo>
                <a:lnTo>
                  <a:pt x="0" y="0"/>
                </a:lnTo>
                <a:close/>
              </a:path>
            </a:pathLst>
          </a:custGeom>
          <a:blipFill>
            <a:blip r:embed="rId5"/>
            <a:stretch>
              <a:fillRect l="0" t="0" r="0" b="0"/>
            </a:stretch>
          </a:blipFill>
        </p:spPr>
      </p:sp>
      <p:sp>
        <p:nvSpPr>
          <p:cNvPr name="Freeform 7" id="7"/>
          <p:cNvSpPr/>
          <p:nvPr/>
        </p:nvSpPr>
        <p:spPr>
          <a:xfrm flipH="false" flipV="false" rot="0">
            <a:off x="11727758" y="3277136"/>
            <a:ext cx="2236203" cy="1238967"/>
          </a:xfrm>
          <a:custGeom>
            <a:avLst/>
            <a:gdLst/>
            <a:ahLst/>
            <a:cxnLst/>
            <a:rect r="r" b="b" t="t" l="l"/>
            <a:pathLst>
              <a:path h="1238967" w="2236203">
                <a:moveTo>
                  <a:pt x="0" y="0"/>
                </a:moveTo>
                <a:lnTo>
                  <a:pt x="2236202" y="0"/>
                </a:lnTo>
                <a:lnTo>
                  <a:pt x="2236202" y="1238967"/>
                </a:lnTo>
                <a:lnTo>
                  <a:pt x="0" y="1238967"/>
                </a:lnTo>
                <a:lnTo>
                  <a:pt x="0" y="0"/>
                </a:lnTo>
                <a:close/>
              </a:path>
            </a:pathLst>
          </a:custGeom>
          <a:blipFill>
            <a:blip r:embed="rId6"/>
            <a:stretch>
              <a:fillRect l="-38988" t="-13666" r="-38988" b="0"/>
            </a:stretch>
          </a:blipFill>
        </p:spPr>
      </p:sp>
      <p:sp>
        <p:nvSpPr>
          <p:cNvPr name="Freeform 8" id="8"/>
          <p:cNvSpPr/>
          <p:nvPr/>
        </p:nvSpPr>
        <p:spPr>
          <a:xfrm flipH="false" flipV="false" rot="4153637">
            <a:off x="-6718047" y="8285506"/>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502963" y="3413770"/>
            <a:ext cx="926207" cy="327735"/>
          </a:xfrm>
          <a:custGeom>
            <a:avLst/>
            <a:gdLst/>
            <a:ahLst/>
            <a:cxnLst/>
            <a:rect r="r" b="b" t="t" l="l"/>
            <a:pathLst>
              <a:path h="327735" w="926207">
                <a:moveTo>
                  <a:pt x="0" y="0"/>
                </a:moveTo>
                <a:lnTo>
                  <a:pt x="926207" y="0"/>
                </a:lnTo>
                <a:lnTo>
                  <a:pt x="926207" y="327735"/>
                </a:lnTo>
                <a:lnTo>
                  <a:pt x="0" y="327735"/>
                </a:lnTo>
                <a:lnTo>
                  <a:pt x="0" y="0"/>
                </a:lnTo>
                <a:close/>
              </a:path>
            </a:pathLst>
          </a:custGeom>
          <a:blipFill>
            <a:blip r:embed="rId6"/>
            <a:stretch>
              <a:fillRect l="0" t="0" r="0" b="0"/>
            </a:stretch>
          </a:blipFill>
        </p:spPr>
      </p:sp>
      <p:grpSp>
        <p:nvGrpSpPr>
          <p:cNvPr name="Group 10" id="10"/>
          <p:cNvGrpSpPr/>
          <p:nvPr/>
        </p:nvGrpSpPr>
        <p:grpSpPr>
          <a:xfrm rot="0">
            <a:off x="3270666" y="2207647"/>
            <a:ext cx="14344602" cy="481738"/>
            <a:chOff x="0" y="0"/>
            <a:chExt cx="19126136" cy="642317"/>
          </a:xfrm>
        </p:grpSpPr>
        <p:sp>
          <p:nvSpPr>
            <p:cNvPr name="TextBox 11" id="11"/>
            <p:cNvSpPr txBox="true"/>
            <p:nvPr/>
          </p:nvSpPr>
          <p:spPr>
            <a:xfrm rot="0">
              <a:off x="2818923" y="104775"/>
              <a:ext cx="16307213" cy="537542"/>
            </a:xfrm>
            <a:prstGeom prst="rect">
              <a:avLst/>
            </a:prstGeom>
          </p:spPr>
          <p:txBody>
            <a:bodyPr anchor="t" rtlCol="false" tIns="0" lIns="0" bIns="0" rIns="0">
              <a:spAutoFit/>
            </a:bodyPr>
            <a:lstStyle/>
            <a:p>
              <a:pPr algn="ctr">
                <a:lnSpc>
                  <a:spcPts val="2720"/>
                </a:lnSpc>
              </a:pPr>
              <a:r>
                <a:rPr lang="en-US" b="true" sz="3200" i="true" spc="-64">
                  <a:solidFill>
                    <a:srgbClr val="0F2F76"/>
                  </a:solidFill>
                  <a:latin typeface="Open Sans 1 Ultra-Bold Italics"/>
                  <a:ea typeface="Open Sans 1 Ultra-Bold Italics"/>
                  <a:cs typeface="Open Sans 1 Ultra-Bold Italics"/>
                  <a:sym typeface="Open Sans 1 Ultra-Bold Italics"/>
                </a:rPr>
                <a:t>           UNIFIED AI-POWERED TRAVEL PLATFORM</a:t>
              </a:r>
            </a:p>
          </p:txBody>
        </p:sp>
        <p:sp>
          <p:nvSpPr>
            <p:cNvPr name="TextBox 12" id="12"/>
            <p:cNvSpPr txBox="true"/>
            <p:nvPr/>
          </p:nvSpPr>
          <p:spPr>
            <a:xfrm rot="0">
              <a:off x="0" y="133350"/>
              <a:ext cx="6729741" cy="492952"/>
            </a:xfrm>
            <a:prstGeom prst="rect">
              <a:avLst/>
            </a:prstGeom>
          </p:spPr>
          <p:txBody>
            <a:bodyPr anchor="t" rtlCol="false" tIns="0" lIns="0" bIns="0" rIns="0">
              <a:spAutoFit/>
            </a:bodyPr>
            <a:lstStyle/>
            <a:p>
              <a:pPr algn="ctr">
                <a:lnSpc>
                  <a:spcPts val="2345"/>
                </a:lnSpc>
              </a:pPr>
              <a:r>
                <a:rPr lang="en-US" b="true" sz="3127" i="true" spc="-62">
                  <a:solidFill>
                    <a:srgbClr val="81D4FA"/>
                  </a:solidFill>
                  <a:latin typeface="EB Garamond Semi-Bold Italics"/>
                  <a:ea typeface="EB Garamond Semi-Bold Italics"/>
                  <a:cs typeface="EB Garamond Semi-Bold Italics"/>
                  <a:sym typeface="EB Garamond Semi-Bold Italics"/>
                </a:rPr>
                <a:t>Personal AI Travel Assistant </a:t>
              </a:r>
            </a:p>
          </p:txBody>
        </p:sp>
      </p:grpSp>
      <p:sp>
        <p:nvSpPr>
          <p:cNvPr name="Freeform 13" id="13"/>
          <p:cNvSpPr/>
          <p:nvPr/>
        </p:nvSpPr>
        <p:spPr>
          <a:xfrm flipH="false" flipV="false" rot="0">
            <a:off x="4192972" y="5214784"/>
            <a:ext cx="2236203" cy="1074540"/>
          </a:xfrm>
          <a:custGeom>
            <a:avLst/>
            <a:gdLst/>
            <a:ahLst/>
            <a:cxnLst/>
            <a:rect r="r" b="b" t="t" l="l"/>
            <a:pathLst>
              <a:path h="1074540" w="2236203">
                <a:moveTo>
                  <a:pt x="0" y="0"/>
                </a:moveTo>
                <a:lnTo>
                  <a:pt x="2236203" y="0"/>
                </a:lnTo>
                <a:lnTo>
                  <a:pt x="2236203" y="1074540"/>
                </a:lnTo>
                <a:lnTo>
                  <a:pt x="0" y="1074540"/>
                </a:lnTo>
                <a:lnTo>
                  <a:pt x="0" y="0"/>
                </a:lnTo>
                <a:close/>
              </a:path>
            </a:pathLst>
          </a:custGeom>
          <a:blipFill>
            <a:blip r:embed="rId6"/>
            <a:stretch>
              <a:fillRect l="-27178" t="-13666" r="-27178" b="0"/>
            </a:stretch>
          </a:blipFill>
        </p:spPr>
      </p:sp>
      <p:sp>
        <p:nvSpPr>
          <p:cNvPr name="Freeform 14" id="14"/>
          <p:cNvSpPr/>
          <p:nvPr/>
        </p:nvSpPr>
        <p:spPr>
          <a:xfrm flipH="false" flipV="false" rot="0">
            <a:off x="11699436" y="4973503"/>
            <a:ext cx="2292846" cy="1270350"/>
          </a:xfrm>
          <a:custGeom>
            <a:avLst/>
            <a:gdLst/>
            <a:ahLst/>
            <a:cxnLst/>
            <a:rect r="r" b="b" t="t" l="l"/>
            <a:pathLst>
              <a:path h="1270350" w="2292846">
                <a:moveTo>
                  <a:pt x="0" y="0"/>
                </a:moveTo>
                <a:lnTo>
                  <a:pt x="2292846" y="0"/>
                </a:lnTo>
                <a:lnTo>
                  <a:pt x="2292846" y="1270350"/>
                </a:lnTo>
                <a:lnTo>
                  <a:pt x="0" y="1270350"/>
                </a:lnTo>
                <a:lnTo>
                  <a:pt x="0" y="0"/>
                </a:lnTo>
                <a:close/>
              </a:path>
            </a:pathLst>
          </a:custGeom>
          <a:blipFill>
            <a:blip r:embed="rId6"/>
            <a:stretch>
              <a:fillRect l="-38988" t="-13666" r="-38988" b="0"/>
            </a:stretch>
          </a:blipFill>
        </p:spPr>
      </p:sp>
      <p:sp>
        <p:nvSpPr>
          <p:cNvPr name="Freeform 15" id="15"/>
          <p:cNvSpPr/>
          <p:nvPr/>
        </p:nvSpPr>
        <p:spPr>
          <a:xfrm flipH="false" flipV="false" rot="0">
            <a:off x="642106" y="3866047"/>
            <a:ext cx="2333704" cy="2293654"/>
          </a:xfrm>
          <a:custGeom>
            <a:avLst/>
            <a:gdLst/>
            <a:ahLst/>
            <a:cxnLst/>
            <a:rect r="r" b="b" t="t" l="l"/>
            <a:pathLst>
              <a:path h="2293654" w="2333704">
                <a:moveTo>
                  <a:pt x="0" y="0"/>
                </a:moveTo>
                <a:lnTo>
                  <a:pt x="2333704" y="0"/>
                </a:lnTo>
                <a:lnTo>
                  <a:pt x="2333704" y="2293654"/>
                </a:lnTo>
                <a:lnTo>
                  <a:pt x="0" y="2293654"/>
                </a:lnTo>
                <a:lnTo>
                  <a:pt x="0" y="0"/>
                </a:lnTo>
                <a:close/>
              </a:path>
            </a:pathLst>
          </a:custGeom>
          <a:blipFill>
            <a:blip r:embed="rId9"/>
            <a:stretch>
              <a:fillRect l="-30382" t="-22926" r="0" b="-9731"/>
            </a:stretch>
          </a:blipFill>
        </p:spPr>
      </p:sp>
      <p:sp>
        <p:nvSpPr>
          <p:cNvPr name="Freeform 16" id="16"/>
          <p:cNvSpPr/>
          <p:nvPr/>
        </p:nvSpPr>
        <p:spPr>
          <a:xfrm flipH="false" flipV="false" rot="0">
            <a:off x="1699282" y="3277136"/>
            <a:ext cx="1489096" cy="1038652"/>
          </a:xfrm>
          <a:custGeom>
            <a:avLst/>
            <a:gdLst/>
            <a:ahLst/>
            <a:cxnLst/>
            <a:rect r="r" b="b" t="t" l="l"/>
            <a:pathLst>
              <a:path h="1038652" w="1489096">
                <a:moveTo>
                  <a:pt x="0" y="0"/>
                </a:moveTo>
                <a:lnTo>
                  <a:pt x="1489096" y="0"/>
                </a:lnTo>
                <a:lnTo>
                  <a:pt x="1489096" y="1038652"/>
                </a:lnTo>
                <a:lnTo>
                  <a:pt x="0" y="1038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1415819" y="141244"/>
            <a:ext cx="2548141" cy="2548141"/>
          </a:xfrm>
          <a:custGeom>
            <a:avLst/>
            <a:gdLst/>
            <a:ahLst/>
            <a:cxnLst/>
            <a:rect r="r" b="b" t="t" l="l"/>
            <a:pathLst>
              <a:path h="2548141" w="2548141">
                <a:moveTo>
                  <a:pt x="0" y="0"/>
                </a:moveTo>
                <a:lnTo>
                  <a:pt x="2548141" y="0"/>
                </a:lnTo>
                <a:lnTo>
                  <a:pt x="2548141" y="2548141"/>
                </a:lnTo>
                <a:lnTo>
                  <a:pt x="0" y="2548141"/>
                </a:lnTo>
                <a:lnTo>
                  <a:pt x="0" y="0"/>
                </a:lnTo>
                <a:close/>
              </a:path>
            </a:pathLst>
          </a:custGeom>
          <a:blipFill>
            <a:blip r:embed="rId12"/>
            <a:stretch>
              <a:fillRect l="0" t="0" r="0" b="0"/>
            </a:stretch>
          </a:blipFill>
        </p:spPr>
      </p:sp>
      <p:sp>
        <p:nvSpPr>
          <p:cNvPr name="Freeform 18" id="18"/>
          <p:cNvSpPr/>
          <p:nvPr/>
        </p:nvSpPr>
        <p:spPr>
          <a:xfrm flipH="false" flipV="false" rot="0">
            <a:off x="10810705" y="182371"/>
            <a:ext cx="1340556" cy="967993"/>
          </a:xfrm>
          <a:custGeom>
            <a:avLst/>
            <a:gdLst/>
            <a:ahLst/>
            <a:cxnLst/>
            <a:rect r="r" b="b" t="t" l="l"/>
            <a:pathLst>
              <a:path h="967993" w="1340556">
                <a:moveTo>
                  <a:pt x="0" y="0"/>
                </a:moveTo>
                <a:lnTo>
                  <a:pt x="1340556" y="0"/>
                </a:lnTo>
                <a:lnTo>
                  <a:pt x="1340556" y="967993"/>
                </a:lnTo>
                <a:lnTo>
                  <a:pt x="0" y="967993"/>
                </a:lnTo>
                <a:lnTo>
                  <a:pt x="0" y="0"/>
                </a:lnTo>
                <a:close/>
              </a:path>
            </a:pathLst>
          </a:custGeom>
          <a:blipFill>
            <a:blip r:embed="rId13"/>
            <a:stretch>
              <a:fillRect l="0" t="0" r="0" b="0"/>
            </a:stretch>
          </a:blipFill>
        </p:spPr>
      </p:sp>
      <p:sp>
        <p:nvSpPr>
          <p:cNvPr name="Freeform 19" id="19"/>
          <p:cNvSpPr/>
          <p:nvPr/>
        </p:nvSpPr>
        <p:spPr>
          <a:xfrm flipH="false" flipV="false" rot="0">
            <a:off x="17470602" y="6317899"/>
            <a:ext cx="479832" cy="543934"/>
          </a:xfrm>
          <a:custGeom>
            <a:avLst/>
            <a:gdLst/>
            <a:ahLst/>
            <a:cxnLst/>
            <a:rect r="r" b="b" t="t" l="l"/>
            <a:pathLst>
              <a:path h="543934" w="479832">
                <a:moveTo>
                  <a:pt x="0" y="0"/>
                </a:moveTo>
                <a:lnTo>
                  <a:pt x="479832" y="0"/>
                </a:lnTo>
                <a:lnTo>
                  <a:pt x="479832" y="543935"/>
                </a:lnTo>
                <a:lnTo>
                  <a:pt x="0" y="543935"/>
                </a:lnTo>
                <a:lnTo>
                  <a:pt x="0" y="0"/>
                </a:lnTo>
                <a:close/>
              </a:path>
            </a:pathLst>
          </a:custGeom>
          <a:blipFill>
            <a:blip r:embed="rId14"/>
            <a:stretch>
              <a:fillRect l="-96156" t="0" r="-104773" b="-4526"/>
            </a:stretch>
          </a:blipFill>
        </p:spPr>
      </p:sp>
      <p:sp>
        <p:nvSpPr>
          <p:cNvPr name="TextBox 20" id="20"/>
          <p:cNvSpPr txBox="true"/>
          <p:nvPr/>
        </p:nvSpPr>
        <p:spPr>
          <a:xfrm rot="0">
            <a:off x="1348286" y="7048678"/>
            <a:ext cx="2069902"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3286F7"/>
                </a:solidFill>
                <a:latin typeface="Times New Roman Bold"/>
                <a:ea typeface="Times New Roman Bold"/>
                <a:cs typeface="Times New Roman Bold"/>
                <a:sym typeface="Times New Roman Bold"/>
              </a:rPr>
              <a:t>Value Proposition:</a:t>
            </a:r>
          </a:p>
        </p:txBody>
      </p:sp>
      <p:sp>
        <p:nvSpPr>
          <p:cNvPr name="TextBox 21" id="21"/>
          <p:cNvSpPr txBox="true"/>
          <p:nvPr/>
        </p:nvSpPr>
        <p:spPr>
          <a:xfrm rot="0">
            <a:off x="7467029" y="7058203"/>
            <a:ext cx="4535582" cy="3362147"/>
          </a:xfrm>
          <a:prstGeom prst="rect">
            <a:avLst/>
          </a:prstGeom>
        </p:spPr>
        <p:txBody>
          <a:bodyPr anchor="t" rtlCol="false" tIns="0" lIns="0" bIns="0" rIns="0">
            <a:spAutoFit/>
          </a:bodyPr>
          <a:lstStyle/>
          <a:p>
            <a:pPr algn="l">
              <a:lnSpc>
                <a:spcPts val="2634"/>
              </a:lnSpc>
              <a:spcBef>
                <a:spcPct val="0"/>
              </a:spcBef>
            </a:pPr>
            <a:r>
              <a:rPr lang="en-US" b="true" sz="1881">
                <a:solidFill>
                  <a:srgbClr val="202665"/>
                </a:solidFill>
                <a:latin typeface="Times New Roman Bold"/>
                <a:ea typeface="Times New Roman Bold"/>
                <a:cs typeface="Times New Roman Bold"/>
                <a:sym typeface="Times New Roman Bold"/>
              </a:rPr>
              <a:t>        </a:t>
            </a:r>
            <a:r>
              <a:rPr lang="en-US" b="true" sz="1881" u="sng">
                <a:solidFill>
                  <a:srgbClr val="202665"/>
                </a:solidFill>
                <a:latin typeface="Times New Roman Bold"/>
                <a:ea typeface="Times New Roman Bold"/>
                <a:cs typeface="Times New Roman Bold"/>
                <a:sym typeface="Times New Roman Bold"/>
              </a:rPr>
              <a:t>Fo</a:t>
            </a:r>
            <a:r>
              <a:rPr lang="en-US" b="true" sz="1881" u="sng">
                <a:solidFill>
                  <a:srgbClr val="202665"/>
                </a:solidFill>
                <a:latin typeface="Times New Roman Bold"/>
                <a:ea typeface="Times New Roman Bold"/>
                <a:cs typeface="Times New Roman Bold"/>
                <a:sym typeface="Times New Roman Bold"/>
              </a:rPr>
              <a:t>r Users:</a:t>
            </a:r>
          </a:p>
          <a:p>
            <a:pPr algn="l" marL="406323" indent="-203162" lvl="1">
              <a:lnSpc>
                <a:spcPts val="2634"/>
              </a:lnSpc>
              <a:spcBef>
                <a:spcPct val="0"/>
              </a:spcBef>
              <a:buFont typeface="Arial"/>
              <a:buChar char="•"/>
            </a:pPr>
            <a:r>
              <a:rPr lang="en-US" b="true" sz="1881">
                <a:solidFill>
                  <a:srgbClr val="202665"/>
                </a:solidFill>
                <a:latin typeface="Times New Roman Bold"/>
                <a:ea typeface="Times New Roman Bold"/>
                <a:cs typeface="Times New Roman Bold"/>
                <a:sym typeface="Times New Roman Bold"/>
              </a:rPr>
              <a:t>Time-saving, hassle-free planning with custom itineraries.</a:t>
            </a:r>
          </a:p>
          <a:p>
            <a:pPr algn="l" marL="406323" indent="-203162" lvl="1">
              <a:lnSpc>
                <a:spcPts val="2634"/>
              </a:lnSpc>
              <a:spcBef>
                <a:spcPct val="0"/>
              </a:spcBef>
              <a:buFont typeface="Arial"/>
              <a:buChar char="•"/>
            </a:pPr>
            <a:r>
              <a:rPr lang="en-US" b="true" sz="1881">
                <a:solidFill>
                  <a:srgbClr val="202665"/>
                </a:solidFill>
                <a:latin typeface="Times New Roman Bold"/>
                <a:ea typeface="Times New Roman Bold"/>
                <a:cs typeface="Times New Roman Bold"/>
                <a:sym typeface="Times New Roman Bold"/>
              </a:rPr>
              <a:t>Budget-friendly deals and real-time updates for informed decision-making.</a:t>
            </a:r>
          </a:p>
          <a:p>
            <a:pPr algn="l" marL="406323" indent="-203162" lvl="1">
              <a:lnSpc>
                <a:spcPts val="2634"/>
              </a:lnSpc>
              <a:spcBef>
                <a:spcPct val="0"/>
              </a:spcBef>
              <a:buFont typeface="Arial"/>
              <a:buChar char="•"/>
            </a:pPr>
            <a:r>
              <a:rPr lang="en-US" b="true" sz="1881">
                <a:solidFill>
                  <a:srgbClr val="202665"/>
                </a:solidFill>
                <a:latin typeface="Times New Roman Bold"/>
                <a:ea typeface="Times New Roman Bold"/>
                <a:cs typeface="Times New Roman Bold"/>
                <a:sym typeface="Times New Roman Bold"/>
              </a:rPr>
              <a:t>An end-to-end travel experience curated from booking to on-the-ground exploration.</a:t>
            </a:r>
          </a:p>
          <a:p>
            <a:pPr algn="l">
              <a:lnSpc>
                <a:spcPts val="2634"/>
              </a:lnSpc>
              <a:spcBef>
                <a:spcPct val="0"/>
              </a:spcBef>
            </a:pPr>
          </a:p>
          <a:p>
            <a:pPr algn="l">
              <a:lnSpc>
                <a:spcPts val="2634"/>
              </a:lnSpc>
              <a:spcBef>
                <a:spcPct val="0"/>
              </a:spcBef>
            </a:pPr>
          </a:p>
        </p:txBody>
      </p:sp>
      <p:sp>
        <p:nvSpPr>
          <p:cNvPr name="TextBox 22" id="22"/>
          <p:cNvSpPr txBox="true"/>
          <p:nvPr/>
        </p:nvSpPr>
        <p:spPr>
          <a:xfrm rot="0">
            <a:off x="5502963" y="3385195"/>
            <a:ext cx="776980" cy="247966"/>
          </a:xfrm>
          <a:prstGeom prst="rect">
            <a:avLst/>
          </a:prstGeom>
        </p:spPr>
        <p:txBody>
          <a:bodyPr anchor="t" rtlCol="false" tIns="0" lIns="0" bIns="0" rIns="0">
            <a:spAutoFit/>
          </a:bodyPr>
          <a:lstStyle/>
          <a:p>
            <a:pPr algn="ctr">
              <a:lnSpc>
                <a:spcPts val="2036"/>
              </a:lnSpc>
              <a:spcBef>
                <a:spcPct val="0"/>
              </a:spcBef>
            </a:pPr>
            <a:r>
              <a:rPr lang="en-US" b="true" sz="1454">
                <a:solidFill>
                  <a:srgbClr val="FFFFFF"/>
                </a:solidFill>
                <a:latin typeface="Canva Sans Bold"/>
                <a:ea typeface="Canva Sans Bold"/>
                <a:cs typeface="Canva Sans Bold"/>
                <a:sym typeface="Canva Sans Bold"/>
              </a:rPr>
              <a:t>itinerary</a:t>
            </a:r>
          </a:p>
        </p:txBody>
      </p:sp>
      <p:sp>
        <p:nvSpPr>
          <p:cNvPr name="TextBox 23" id="23"/>
          <p:cNvSpPr txBox="true"/>
          <p:nvPr/>
        </p:nvSpPr>
        <p:spPr>
          <a:xfrm rot="0">
            <a:off x="3538896" y="7058203"/>
            <a:ext cx="3928133" cy="2028647"/>
          </a:xfrm>
          <a:prstGeom prst="rect">
            <a:avLst/>
          </a:prstGeom>
        </p:spPr>
        <p:txBody>
          <a:bodyPr anchor="t" rtlCol="false" tIns="0" lIns="0" bIns="0" rIns="0">
            <a:spAutoFit/>
          </a:bodyPr>
          <a:lstStyle/>
          <a:p>
            <a:pPr algn="just">
              <a:lnSpc>
                <a:spcPts val="2634"/>
              </a:lnSpc>
            </a:pPr>
            <a:r>
              <a:rPr lang="en-US" sz="1881" b="true">
                <a:solidFill>
                  <a:srgbClr val="202665"/>
                </a:solidFill>
                <a:latin typeface="Times New Roman Bold"/>
                <a:ea typeface="Times New Roman Bold"/>
                <a:cs typeface="Times New Roman Bold"/>
                <a:sym typeface="Times New Roman Bold"/>
              </a:rPr>
              <a:t>       </a:t>
            </a:r>
            <a:r>
              <a:rPr lang="en-US" b="true" sz="1881" u="sng">
                <a:solidFill>
                  <a:srgbClr val="202665"/>
                </a:solidFill>
                <a:latin typeface="Times New Roman Bold"/>
                <a:ea typeface="Times New Roman Bold"/>
                <a:cs typeface="Times New Roman Bold"/>
                <a:sym typeface="Times New Roman Bold"/>
              </a:rPr>
              <a:t>For Partners:</a:t>
            </a:r>
          </a:p>
          <a:p>
            <a:pPr algn="just" marL="406323" indent="-203162" lvl="1">
              <a:lnSpc>
                <a:spcPts val="2634"/>
              </a:lnSpc>
              <a:buFont typeface="Arial"/>
              <a:buChar char="•"/>
            </a:pPr>
            <a:r>
              <a:rPr lang="en-US" b="true" sz="1881">
                <a:solidFill>
                  <a:srgbClr val="202665"/>
                </a:solidFill>
                <a:latin typeface="Times New Roman Bold"/>
                <a:ea typeface="Times New Roman Bold"/>
                <a:cs typeface="Times New Roman Bold"/>
                <a:sym typeface="Times New Roman Bold"/>
              </a:rPr>
              <a:t>Increased visibility and revenue through exclusive partnerships.</a:t>
            </a:r>
          </a:p>
          <a:p>
            <a:pPr algn="just" marL="406323" indent="-203162" lvl="1">
              <a:lnSpc>
                <a:spcPts val="2634"/>
              </a:lnSpc>
              <a:buFont typeface="Arial"/>
              <a:buChar char="•"/>
            </a:pPr>
            <a:r>
              <a:rPr lang="en-US" b="true" sz="1881">
                <a:solidFill>
                  <a:srgbClr val="202665"/>
                </a:solidFill>
                <a:latin typeface="Times New Roman Bold"/>
                <a:ea typeface="Times New Roman Bold"/>
                <a:cs typeface="Times New Roman Bold"/>
                <a:sym typeface="Times New Roman Bold"/>
              </a:rPr>
              <a:t>Access to actionable user insights to improve their offerings.</a:t>
            </a:r>
          </a:p>
          <a:p>
            <a:pPr algn="just">
              <a:lnSpc>
                <a:spcPts val="2634"/>
              </a:lnSpc>
              <a:spcBef>
                <a:spcPct val="0"/>
              </a:spcBef>
            </a:pPr>
          </a:p>
        </p:txBody>
      </p:sp>
      <p:sp>
        <p:nvSpPr>
          <p:cNvPr name="TextBox 24" id="24"/>
          <p:cNvSpPr txBox="true"/>
          <p:nvPr/>
        </p:nvSpPr>
        <p:spPr>
          <a:xfrm rot="0">
            <a:off x="14321622" y="3369682"/>
            <a:ext cx="3767205" cy="17875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AI-Powe</a:t>
            </a:r>
            <a:r>
              <a:rPr lang="en-US" b="true" sz="1999">
                <a:solidFill>
                  <a:srgbClr val="202665"/>
                </a:solidFill>
                <a:latin typeface="Times New Roman Bold"/>
                <a:ea typeface="Times New Roman Bold"/>
                <a:cs typeface="Times New Roman Bold"/>
                <a:sym typeface="Times New Roman Bold"/>
              </a:rPr>
              <a:t>red Personalization </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Real-Time Travel Insights</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All-in-One Platform (Flight+Hotel+ Activities) with with Club Booking for all.</a:t>
            </a:r>
          </a:p>
        </p:txBody>
      </p:sp>
      <p:sp>
        <p:nvSpPr>
          <p:cNvPr name="TextBox 25" id="25"/>
          <p:cNvSpPr txBox="true"/>
          <p:nvPr/>
        </p:nvSpPr>
        <p:spPr>
          <a:xfrm rot="0">
            <a:off x="15751017" y="2928840"/>
            <a:ext cx="544637"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3286F7"/>
                </a:solidFill>
                <a:latin typeface="Times New Roman Bold"/>
                <a:ea typeface="Times New Roman Bold"/>
                <a:cs typeface="Times New Roman Bold"/>
                <a:sym typeface="Times New Roman Bold"/>
              </a:rPr>
              <a:t>USP</a:t>
            </a:r>
          </a:p>
        </p:txBody>
      </p:sp>
      <p:sp>
        <p:nvSpPr>
          <p:cNvPr name="TextBox 26" id="26"/>
          <p:cNvSpPr txBox="true"/>
          <p:nvPr/>
        </p:nvSpPr>
        <p:spPr>
          <a:xfrm rot="0">
            <a:off x="4370629" y="4934294"/>
            <a:ext cx="1880890" cy="817760"/>
          </a:xfrm>
          <a:prstGeom prst="rect">
            <a:avLst/>
          </a:prstGeom>
        </p:spPr>
        <p:txBody>
          <a:bodyPr anchor="t" rtlCol="false" tIns="0" lIns="0" bIns="0" rIns="0">
            <a:spAutoFit/>
          </a:bodyPr>
          <a:lstStyle/>
          <a:p>
            <a:pPr algn="ctr">
              <a:lnSpc>
                <a:spcPts val="2176"/>
              </a:lnSpc>
            </a:pPr>
            <a:r>
              <a:rPr lang="en-US" sz="1554" b="true">
                <a:solidFill>
                  <a:srgbClr val="FFFFFF"/>
                </a:solidFill>
                <a:latin typeface="Open Sans 2 Bold"/>
                <a:ea typeface="Open Sans 2 Bold"/>
                <a:cs typeface="Open Sans 2 Bold"/>
                <a:sym typeface="Open Sans 2 Bold"/>
              </a:rPr>
              <a:t>All-in-One Booking </a:t>
            </a:r>
          </a:p>
          <a:p>
            <a:pPr algn="ctr">
              <a:lnSpc>
                <a:spcPts val="2176"/>
              </a:lnSpc>
            </a:pPr>
            <a:r>
              <a:rPr lang="en-US" sz="1554" b="true">
                <a:solidFill>
                  <a:srgbClr val="FFFFFF"/>
                </a:solidFill>
                <a:latin typeface="Open Sans 2 Bold"/>
                <a:ea typeface="Open Sans 2 Bold"/>
                <a:cs typeface="Open Sans 2 Bold"/>
                <a:sym typeface="Open Sans 2 Bold"/>
              </a:rPr>
              <a:t>System</a:t>
            </a:r>
          </a:p>
          <a:p>
            <a:pPr algn="ctr">
              <a:lnSpc>
                <a:spcPts val="2176"/>
              </a:lnSpc>
              <a:spcBef>
                <a:spcPct val="0"/>
              </a:spcBef>
            </a:pPr>
          </a:p>
        </p:txBody>
      </p:sp>
      <p:sp>
        <p:nvSpPr>
          <p:cNvPr name="TextBox 27" id="27"/>
          <p:cNvSpPr txBox="true"/>
          <p:nvPr/>
        </p:nvSpPr>
        <p:spPr>
          <a:xfrm rot="0">
            <a:off x="4192972" y="5573937"/>
            <a:ext cx="2236203" cy="617219"/>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1"/>
                <a:ea typeface="Open Sans 1"/>
                <a:cs typeface="Open Sans 1"/>
                <a:sym typeface="Open Sans 1"/>
              </a:rPr>
              <a:t>Book flights, hotels, and activities on a single platform, with competitive pricing</a:t>
            </a:r>
          </a:p>
        </p:txBody>
      </p:sp>
      <p:sp>
        <p:nvSpPr>
          <p:cNvPr name="TextBox 28" id="28"/>
          <p:cNvSpPr txBox="true"/>
          <p:nvPr/>
        </p:nvSpPr>
        <p:spPr>
          <a:xfrm rot="0">
            <a:off x="11684218" y="3248561"/>
            <a:ext cx="2323281" cy="470415"/>
          </a:xfrm>
          <a:prstGeom prst="rect">
            <a:avLst/>
          </a:prstGeom>
        </p:spPr>
        <p:txBody>
          <a:bodyPr anchor="t" rtlCol="false" tIns="0" lIns="0" bIns="0" rIns="0">
            <a:spAutoFit/>
          </a:bodyPr>
          <a:lstStyle/>
          <a:p>
            <a:pPr algn="ctr">
              <a:lnSpc>
                <a:spcPts val="1896"/>
              </a:lnSpc>
            </a:pPr>
            <a:r>
              <a:rPr lang="en-US" sz="1354" b="true">
                <a:solidFill>
                  <a:srgbClr val="FFFFFF"/>
                </a:solidFill>
                <a:latin typeface="Open Sans 2 Bold"/>
                <a:ea typeface="Open Sans 2 Bold"/>
                <a:cs typeface="Open Sans 2 Bold"/>
                <a:sym typeface="Open Sans 2 Bold"/>
              </a:rPr>
              <a:t>Group Travel Collaboration</a:t>
            </a:r>
          </a:p>
          <a:p>
            <a:pPr algn="ctr">
              <a:lnSpc>
                <a:spcPts val="1896"/>
              </a:lnSpc>
              <a:spcBef>
                <a:spcPct val="0"/>
              </a:spcBef>
            </a:pPr>
          </a:p>
        </p:txBody>
      </p:sp>
      <p:sp>
        <p:nvSpPr>
          <p:cNvPr name="TextBox 29" id="29"/>
          <p:cNvSpPr txBox="true"/>
          <p:nvPr/>
        </p:nvSpPr>
        <p:spPr>
          <a:xfrm rot="0">
            <a:off x="11771297" y="3614111"/>
            <a:ext cx="2236203" cy="617219"/>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1"/>
                <a:ea typeface="Open Sans 1"/>
                <a:cs typeface="Open Sans 1"/>
                <a:sym typeface="Open Sans 1"/>
              </a:rPr>
              <a:t>Shared wallets for pooled expenses, Voting tools and collaborative itinerary creation</a:t>
            </a:r>
          </a:p>
        </p:txBody>
      </p:sp>
      <p:sp>
        <p:nvSpPr>
          <p:cNvPr name="TextBox 30" id="30"/>
          <p:cNvSpPr txBox="true"/>
          <p:nvPr/>
        </p:nvSpPr>
        <p:spPr>
          <a:xfrm rot="0">
            <a:off x="12085503" y="5036418"/>
            <a:ext cx="1607790" cy="470415"/>
          </a:xfrm>
          <a:prstGeom prst="rect">
            <a:avLst/>
          </a:prstGeom>
        </p:spPr>
        <p:txBody>
          <a:bodyPr anchor="t" rtlCol="false" tIns="0" lIns="0" bIns="0" rIns="0">
            <a:spAutoFit/>
          </a:bodyPr>
          <a:lstStyle/>
          <a:p>
            <a:pPr algn="ctr">
              <a:lnSpc>
                <a:spcPts val="1896"/>
              </a:lnSpc>
            </a:pPr>
            <a:r>
              <a:rPr lang="en-US" sz="1354" b="true">
                <a:solidFill>
                  <a:srgbClr val="FFFFFF"/>
                </a:solidFill>
                <a:latin typeface="Open Sans 2 Bold"/>
                <a:ea typeface="Open Sans 2 Bold"/>
                <a:cs typeface="Open Sans 2 Bold"/>
                <a:sym typeface="Open Sans 2 Bold"/>
              </a:rPr>
              <a:t>Real-Time Updates</a:t>
            </a:r>
          </a:p>
          <a:p>
            <a:pPr algn="ctr">
              <a:lnSpc>
                <a:spcPts val="1896"/>
              </a:lnSpc>
              <a:spcBef>
                <a:spcPct val="0"/>
              </a:spcBef>
            </a:pPr>
          </a:p>
        </p:txBody>
      </p:sp>
      <p:sp>
        <p:nvSpPr>
          <p:cNvPr name="TextBox 31" id="31"/>
          <p:cNvSpPr txBox="true"/>
          <p:nvPr/>
        </p:nvSpPr>
        <p:spPr>
          <a:xfrm rot="0">
            <a:off x="4202497" y="4317983"/>
            <a:ext cx="2323281"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Open Sans 2"/>
                <a:ea typeface="Open Sans 2"/>
                <a:cs typeface="Open Sans 2"/>
                <a:sym typeface="Open Sans 2"/>
              </a:rPr>
              <a:t>Shareable via whatsapp</a:t>
            </a:r>
          </a:p>
        </p:txBody>
      </p:sp>
      <p:sp>
        <p:nvSpPr>
          <p:cNvPr name="TextBox 32" id="32"/>
          <p:cNvSpPr txBox="true"/>
          <p:nvPr/>
        </p:nvSpPr>
        <p:spPr>
          <a:xfrm rot="0">
            <a:off x="11756079" y="5297568"/>
            <a:ext cx="2236203" cy="1036319"/>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1"/>
                <a:ea typeface="Open Sans 1"/>
                <a:cs typeface="Open Sans 1"/>
                <a:sym typeface="Open Sans 1"/>
              </a:rPr>
              <a:t>Instant notifications for flight changes, hotel, and events, Destination-specific insights like weather updates and travel advisories</a:t>
            </a:r>
          </a:p>
        </p:txBody>
      </p:sp>
      <p:sp>
        <p:nvSpPr>
          <p:cNvPr name="TextBox 33" id="33"/>
          <p:cNvSpPr txBox="true"/>
          <p:nvPr/>
        </p:nvSpPr>
        <p:spPr>
          <a:xfrm rot="0">
            <a:off x="1348764" y="3379207"/>
            <a:ext cx="2190133" cy="837003"/>
          </a:xfrm>
          <a:prstGeom prst="rect">
            <a:avLst/>
          </a:prstGeom>
        </p:spPr>
        <p:txBody>
          <a:bodyPr anchor="t" rtlCol="false" tIns="0" lIns="0" bIns="0" rIns="0">
            <a:spAutoFit/>
          </a:bodyPr>
          <a:lstStyle/>
          <a:p>
            <a:pPr algn="ctr">
              <a:lnSpc>
                <a:spcPts val="2139"/>
              </a:lnSpc>
            </a:pPr>
            <a:r>
              <a:rPr lang="en-US" sz="1528" b="true">
                <a:solidFill>
                  <a:srgbClr val="3186F7"/>
                </a:solidFill>
                <a:latin typeface="Times New Roman Bold"/>
                <a:ea typeface="Times New Roman Bold"/>
                <a:cs typeface="Times New Roman Bold"/>
                <a:sym typeface="Times New Roman Bold"/>
              </a:rPr>
              <a:t>Family</a:t>
            </a:r>
          </a:p>
          <a:p>
            <a:pPr algn="ctr">
              <a:lnSpc>
                <a:spcPts val="2139"/>
              </a:lnSpc>
            </a:pPr>
            <a:r>
              <a:rPr lang="en-US" sz="1528" b="true">
                <a:solidFill>
                  <a:srgbClr val="3186F7"/>
                </a:solidFill>
                <a:latin typeface="Times New Roman Bold"/>
                <a:ea typeface="Times New Roman Bold"/>
                <a:cs typeface="Times New Roman Bold"/>
                <a:sym typeface="Times New Roman Bold"/>
              </a:rPr>
              <a:t>vacations at </a:t>
            </a:r>
          </a:p>
          <a:p>
            <a:pPr algn="ctr">
              <a:lnSpc>
                <a:spcPts val="2139"/>
              </a:lnSpc>
            </a:pPr>
            <a:r>
              <a:rPr lang="en-US" sz="1528" b="true">
                <a:solidFill>
                  <a:srgbClr val="3186F7"/>
                </a:solidFill>
                <a:latin typeface="Times New Roman Bold"/>
                <a:ea typeface="Times New Roman Bold"/>
                <a:cs typeface="Times New Roman Bold"/>
                <a:sym typeface="Times New Roman Bold"/>
              </a:rPr>
              <a:t>Dubai</a:t>
            </a:r>
          </a:p>
        </p:txBody>
      </p:sp>
      <p:sp>
        <p:nvSpPr>
          <p:cNvPr name="TextBox 34" id="34"/>
          <p:cNvSpPr txBox="true"/>
          <p:nvPr/>
        </p:nvSpPr>
        <p:spPr>
          <a:xfrm rot="0">
            <a:off x="10708312" y="452407"/>
            <a:ext cx="1545342" cy="500814"/>
          </a:xfrm>
          <a:prstGeom prst="rect">
            <a:avLst/>
          </a:prstGeom>
        </p:spPr>
        <p:txBody>
          <a:bodyPr anchor="t" rtlCol="false" tIns="0" lIns="0" bIns="0" rIns="0">
            <a:spAutoFit/>
          </a:bodyPr>
          <a:lstStyle/>
          <a:p>
            <a:pPr algn="ctr">
              <a:lnSpc>
                <a:spcPts val="1895"/>
              </a:lnSpc>
            </a:pPr>
            <a:r>
              <a:rPr lang="en-US" sz="1354" b="true">
                <a:solidFill>
                  <a:srgbClr val="3186F7"/>
                </a:solidFill>
                <a:latin typeface="Times New Roman Bold"/>
                <a:ea typeface="Times New Roman Bold"/>
                <a:cs typeface="Times New Roman Bold"/>
                <a:sym typeface="Times New Roman Bold"/>
              </a:rPr>
              <a:t>Solo traveler to Vietnam</a:t>
            </a:r>
          </a:p>
        </p:txBody>
      </p:sp>
      <p:sp>
        <p:nvSpPr>
          <p:cNvPr name="TextBox 35" id="35"/>
          <p:cNvSpPr txBox="true"/>
          <p:nvPr/>
        </p:nvSpPr>
        <p:spPr>
          <a:xfrm rot="0">
            <a:off x="14502480" y="6374478"/>
            <a:ext cx="3293646" cy="1146810"/>
          </a:xfrm>
          <a:prstGeom prst="rect">
            <a:avLst/>
          </a:prstGeom>
        </p:spPr>
        <p:txBody>
          <a:bodyPr anchor="t" rtlCol="false" tIns="0" lIns="0" bIns="0" rIns="0">
            <a:spAutoFit/>
          </a:bodyPr>
          <a:lstStyle/>
          <a:p>
            <a:pPr algn="ctr">
              <a:lnSpc>
                <a:spcPts val="2940"/>
              </a:lnSpc>
            </a:pPr>
            <a:r>
              <a:rPr lang="en-US" sz="2100" b="true">
                <a:solidFill>
                  <a:srgbClr val="3286F7"/>
                </a:solidFill>
                <a:latin typeface="Times New Roman Bold"/>
                <a:ea typeface="Times New Roman Bold"/>
                <a:cs typeface="Times New Roman Bold"/>
                <a:sym typeface="Times New Roman Bold"/>
              </a:rPr>
              <a:t>Eco-Friendly Features</a:t>
            </a:r>
          </a:p>
          <a:p>
            <a:pPr algn="ctr">
              <a:lnSpc>
                <a:spcPts val="2940"/>
              </a:lnSpc>
            </a:pPr>
          </a:p>
          <a:p>
            <a:pPr algn="ctr">
              <a:lnSpc>
                <a:spcPts val="2940"/>
              </a:lnSpc>
              <a:spcBef>
                <a:spcPct val="0"/>
              </a:spcBef>
            </a:pPr>
          </a:p>
        </p:txBody>
      </p:sp>
      <p:sp>
        <p:nvSpPr>
          <p:cNvPr name="TextBox 36" id="36"/>
          <p:cNvSpPr txBox="true"/>
          <p:nvPr/>
        </p:nvSpPr>
        <p:spPr>
          <a:xfrm rot="0">
            <a:off x="14192553" y="6881099"/>
            <a:ext cx="3896274" cy="213995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Carbon Footprint Calculator</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Carbon Offset Program</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Promoting Group Travel</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Hosted on energy-efficient cloud providers </a:t>
            </a:r>
          </a:p>
          <a:p>
            <a:pPr algn="l" marL="431799" indent="-215899" lvl="1">
              <a:lnSpc>
                <a:spcPts val="2799"/>
              </a:lnSpc>
              <a:buFont typeface="Arial"/>
              <a:buChar char="•"/>
            </a:pPr>
            <a:r>
              <a:rPr lang="en-US" b="true" sz="1999">
                <a:solidFill>
                  <a:srgbClr val="202665"/>
                </a:solidFill>
                <a:latin typeface="Times New Roman Bold"/>
                <a:ea typeface="Times New Roman Bold"/>
                <a:cs typeface="Times New Roman Bold"/>
                <a:sym typeface="Times New Roman Bold"/>
              </a:rPr>
              <a:t>Gamified Sustainability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9"/>
        </a:solidFill>
      </p:bgPr>
    </p:bg>
    <p:spTree>
      <p:nvGrpSpPr>
        <p:cNvPr id="1" name=""/>
        <p:cNvGrpSpPr/>
        <p:nvPr/>
      </p:nvGrpSpPr>
      <p:grpSpPr>
        <a:xfrm>
          <a:off x="0" y="0"/>
          <a:ext cx="0" cy="0"/>
          <a:chOff x="0" y="0"/>
          <a:chExt cx="0" cy="0"/>
        </a:xfrm>
      </p:grpSpPr>
      <p:sp>
        <p:nvSpPr>
          <p:cNvPr name="Freeform 2" id="2"/>
          <p:cNvSpPr/>
          <p:nvPr/>
        </p:nvSpPr>
        <p:spPr>
          <a:xfrm flipH="false" flipV="false" rot="0">
            <a:off x="15216307" y="31016"/>
            <a:ext cx="2872520" cy="1482939"/>
          </a:xfrm>
          <a:custGeom>
            <a:avLst/>
            <a:gdLst/>
            <a:ahLst/>
            <a:cxnLst/>
            <a:rect r="r" b="b" t="t" l="l"/>
            <a:pathLst>
              <a:path h="1482939" w="2872520">
                <a:moveTo>
                  <a:pt x="0" y="0"/>
                </a:moveTo>
                <a:lnTo>
                  <a:pt x="2872520" y="0"/>
                </a:lnTo>
                <a:lnTo>
                  <a:pt x="2872520" y="1482939"/>
                </a:lnTo>
                <a:lnTo>
                  <a:pt x="0" y="1482939"/>
                </a:lnTo>
                <a:lnTo>
                  <a:pt x="0" y="0"/>
                </a:lnTo>
                <a:close/>
              </a:path>
            </a:pathLst>
          </a:custGeom>
          <a:blipFill>
            <a:blip r:embed="rId2"/>
            <a:stretch>
              <a:fillRect l="0" t="0" r="0" b="0"/>
            </a:stretch>
          </a:blipFill>
        </p:spPr>
      </p:sp>
      <p:sp>
        <p:nvSpPr>
          <p:cNvPr name="Freeform 3" id="3"/>
          <p:cNvSpPr/>
          <p:nvPr/>
        </p:nvSpPr>
        <p:spPr>
          <a:xfrm flipH="false" flipV="false" rot="0">
            <a:off x="3071015" y="1513955"/>
            <a:ext cx="12325573" cy="5299996"/>
          </a:xfrm>
          <a:custGeom>
            <a:avLst/>
            <a:gdLst/>
            <a:ahLst/>
            <a:cxnLst/>
            <a:rect r="r" b="b" t="t" l="l"/>
            <a:pathLst>
              <a:path h="5299996" w="12325573">
                <a:moveTo>
                  <a:pt x="0" y="0"/>
                </a:moveTo>
                <a:lnTo>
                  <a:pt x="12325573" y="0"/>
                </a:lnTo>
                <a:lnTo>
                  <a:pt x="12325573" y="5299996"/>
                </a:lnTo>
                <a:lnTo>
                  <a:pt x="0" y="5299996"/>
                </a:lnTo>
                <a:lnTo>
                  <a:pt x="0" y="0"/>
                </a:lnTo>
                <a:close/>
              </a:path>
            </a:pathLst>
          </a:custGeom>
          <a:blipFill>
            <a:blip r:embed="rId3"/>
            <a:stretch>
              <a:fillRect l="0" t="0" r="0" b="0"/>
            </a:stretch>
          </a:blipFill>
        </p:spPr>
      </p:sp>
      <p:sp>
        <p:nvSpPr>
          <p:cNvPr name="TextBox 4" id="4"/>
          <p:cNvSpPr txBox="true"/>
          <p:nvPr/>
        </p:nvSpPr>
        <p:spPr>
          <a:xfrm rot="0">
            <a:off x="-211386" y="528963"/>
            <a:ext cx="20674554" cy="668020"/>
          </a:xfrm>
          <a:prstGeom prst="rect">
            <a:avLst/>
          </a:prstGeom>
        </p:spPr>
        <p:txBody>
          <a:bodyPr anchor="t" rtlCol="false" tIns="0" lIns="0" bIns="0" rIns="0">
            <a:spAutoFit/>
          </a:bodyPr>
          <a:lstStyle/>
          <a:p>
            <a:pPr algn="ctr">
              <a:lnSpc>
                <a:spcPts val="4760"/>
              </a:lnSpc>
            </a:pPr>
            <a:r>
              <a:rPr lang="en-US" b="true" sz="5600" i="true" spc="-112">
                <a:solidFill>
                  <a:srgbClr val="0F2F76"/>
                </a:solidFill>
                <a:latin typeface="Open Sans 1 Ultra-Bold Italics"/>
                <a:ea typeface="Open Sans 1 Ultra-Bold Italics"/>
                <a:cs typeface="Open Sans 1 Ultra-Bold Italics"/>
                <a:sym typeface="Open Sans 1 Ultra-Bold Italics"/>
              </a:rPr>
              <a:t>&amp; ARCHITECTURE</a:t>
            </a:r>
          </a:p>
        </p:txBody>
      </p:sp>
      <p:sp>
        <p:nvSpPr>
          <p:cNvPr name="TextBox 5" id="5"/>
          <p:cNvSpPr txBox="true"/>
          <p:nvPr/>
        </p:nvSpPr>
        <p:spPr>
          <a:xfrm rot="0">
            <a:off x="4232568" y="586113"/>
            <a:ext cx="3089620" cy="590547"/>
          </a:xfrm>
          <a:prstGeom prst="rect">
            <a:avLst/>
          </a:prstGeom>
        </p:spPr>
        <p:txBody>
          <a:bodyPr anchor="t" rtlCol="false" tIns="0" lIns="0" bIns="0" rIns="0">
            <a:spAutoFit/>
          </a:bodyPr>
          <a:lstStyle/>
          <a:p>
            <a:pPr algn="ctr">
              <a:lnSpc>
                <a:spcPts val="4124"/>
              </a:lnSpc>
            </a:pPr>
            <a:r>
              <a:rPr lang="en-US" b="true" sz="5499" i="true" spc="-109">
                <a:solidFill>
                  <a:srgbClr val="81D4FA"/>
                </a:solidFill>
                <a:latin typeface="EB Garamond Semi-Bold Italics"/>
                <a:ea typeface="EB Garamond Semi-Bold Italics"/>
                <a:cs typeface="EB Garamond Semi-Bold Italics"/>
                <a:sym typeface="EB Garamond Semi-Bold Italics"/>
              </a:rPr>
              <a:t>Tech stack </a:t>
            </a:r>
          </a:p>
        </p:txBody>
      </p:sp>
      <p:sp>
        <p:nvSpPr>
          <p:cNvPr name="Freeform 6" id="6"/>
          <p:cNvSpPr/>
          <p:nvPr/>
        </p:nvSpPr>
        <p:spPr>
          <a:xfrm flipH="false" flipV="false" rot="0">
            <a:off x="9582909" y="7604486"/>
            <a:ext cx="8463875" cy="1062335"/>
          </a:xfrm>
          <a:custGeom>
            <a:avLst/>
            <a:gdLst/>
            <a:ahLst/>
            <a:cxnLst/>
            <a:rect r="r" b="b" t="t" l="l"/>
            <a:pathLst>
              <a:path h="1062335" w="8463875">
                <a:moveTo>
                  <a:pt x="0" y="0"/>
                </a:moveTo>
                <a:lnTo>
                  <a:pt x="8463875" y="0"/>
                </a:lnTo>
                <a:lnTo>
                  <a:pt x="8463875" y="1062335"/>
                </a:lnTo>
                <a:lnTo>
                  <a:pt x="0" y="1062335"/>
                </a:lnTo>
                <a:lnTo>
                  <a:pt x="0" y="0"/>
                </a:lnTo>
                <a:close/>
              </a:path>
            </a:pathLst>
          </a:custGeom>
          <a:blipFill>
            <a:blip r:embed="rId4"/>
            <a:stretch>
              <a:fillRect l="0" t="-138761" r="-584" b="-105832"/>
            </a:stretch>
          </a:blipFill>
        </p:spPr>
      </p:sp>
      <p:sp>
        <p:nvSpPr>
          <p:cNvPr name="Freeform 7" id="7"/>
          <p:cNvSpPr/>
          <p:nvPr/>
        </p:nvSpPr>
        <p:spPr>
          <a:xfrm flipH="false" flipV="false" rot="0">
            <a:off x="8730746" y="7621658"/>
            <a:ext cx="1704325" cy="1119892"/>
          </a:xfrm>
          <a:custGeom>
            <a:avLst/>
            <a:gdLst/>
            <a:ahLst/>
            <a:cxnLst/>
            <a:rect r="r" b="b" t="t" l="l"/>
            <a:pathLst>
              <a:path h="1119892" w="1704325">
                <a:moveTo>
                  <a:pt x="0" y="0"/>
                </a:moveTo>
                <a:lnTo>
                  <a:pt x="1704326" y="0"/>
                </a:lnTo>
                <a:lnTo>
                  <a:pt x="1704326" y="1119892"/>
                </a:lnTo>
                <a:lnTo>
                  <a:pt x="0" y="1119892"/>
                </a:lnTo>
                <a:lnTo>
                  <a:pt x="0" y="0"/>
                </a:lnTo>
                <a:close/>
              </a:path>
            </a:pathLst>
          </a:custGeom>
          <a:blipFill>
            <a:blip r:embed="rId5"/>
            <a:stretch>
              <a:fillRect l="0" t="0" r="0" b="0"/>
            </a:stretch>
          </a:blipFill>
        </p:spPr>
      </p:sp>
      <p:sp>
        <p:nvSpPr>
          <p:cNvPr name="Freeform 8" id="8"/>
          <p:cNvSpPr/>
          <p:nvPr/>
        </p:nvSpPr>
        <p:spPr>
          <a:xfrm flipH="false" flipV="false" rot="0">
            <a:off x="17355188" y="7505161"/>
            <a:ext cx="529130" cy="1027991"/>
          </a:xfrm>
          <a:custGeom>
            <a:avLst/>
            <a:gdLst/>
            <a:ahLst/>
            <a:cxnLst/>
            <a:rect r="r" b="b" t="t" l="l"/>
            <a:pathLst>
              <a:path h="1027991" w="529130">
                <a:moveTo>
                  <a:pt x="0" y="0"/>
                </a:moveTo>
                <a:lnTo>
                  <a:pt x="529131" y="0"/>
                </a:lnTo>
                <a:lnTo>
                  <a:pt x="529131" y="1027991"/>
                </a:lnTo>
                <a:lnTo>
                  <a:pt x="0" y="1027991"/>
                </a:lnTo>
                <a:lnTo>
                  <a:pt x="0" y="0"/>
                </a:lnTo>
                <a:close/>
              </a:path>
            </a:pathLst>
          </a:custGeom>
          <a:blipFill>
            <a:blip r:embed="rId6"/>
            <a:stretch>
              <a:fillRect l="0" t="0" r="-245385" b="0"/>
            </a:stretch>
          </a:blipFill>
        </p:spPr>
      </p:sp>
      <p:sp>
        <p:nvSpPr>
          <p:cNvPr name="Freeform 9" id="9"/>
          <p:cNvSpPr/>
          <p:nvPr/>
        </p:nvSpPr>
        <p:spPr>
          <a:xfrm flipH="false" flipV="false" rot="0">
            <a:off x="217401" y="7430432"/>
            <a:ext cx="8513345" cy="1502343"/>
          </a:xfrm>
          <a:custGeom>
            <a:avLst/>
            <a:gdLst/>
            <a:ahLst/>
            <a:cxnLst/>
            <a:rect r="r" b="b" t="t" l="l"/>
            <a:pathLst>
              <a:path h="1502343" w="8513345">
                <a:moveTo>
                  <a:pt x="0" y="0"/>
                </a:moveTo>
                <a:lnTo>
                  <a:pt x="8513345" y="0"/>
                </a:lnTo>
                <a:lnTo>
                  <a:pt x="8513345" y="1502343"/>
                </a:lnTo>
                <a:lnTo>
                  <a:pt x="0" y="1502343"/>
                </a:lnTo>
                <a:lnTo>
                  <a:pt x="0" y="0"/>
                </a:lnTo>
                <a:close/>
              </a:path>
            </a:pathLst>
          </a:custGeom>
          <a:blipFill>
            <a:blip r:embed="rId4"/>
            <a:stretch>
              <a:fillRect l="0" t="0" r="0" b="-143668"/>
            </a:stretch>
          </a:blipFill>
        </p:spPr>
      </p:sp>
      <p:sp>
        <p:nvSpPr>
          <p:cNvPr name="Freeform 10" id="10"/>
          <p:cNvSpPr/>
          <p:nvPr/>
        </p:nvSpPr>
        <p:spPr>
          <a:xfrm flipH="false" flipV="false" rot="4153637">
            <a:off x="-7035123" y="8726088"/>
            <a:ext cx="14990034" cy="14990034"/>
          </a:xfrm>
          <a:custGeom>
            <a:avLst/>
            <a:gdLst/>
            <a:ahLst/>
            <a:cxnLst/>
            <a:rect r="r" b="b" t="t" l="l"/>
            <a:pathLst>
              <a:path h="14990034" w="14990034">
                <a:moveTo>
                  <a:pt x="0" y="0"/>
                </a:moveTo>
                <a:lnTo>
                  <a:pt x="14990035" y="0"/>
                </a:lnTo>
                <a:lnTo>
                  <a:pt x="14990035" y="14990035"/>
                </a:lnTo>
                <a:lnTo>
                  <a:pt x="0" y="149900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096835" y="8021345"/>
            <a:ext cx="902324" cy="720205"/>
          </a:xfrm>
          <a:custGeom>
            <a:avLst/>
            <a:gdLst/>
            <a:ahLst/>
            <a:cxnLst/>
            <a:rect r="r" b="b" t="t" l="l"/>
            <a:pathLst>
              <a:path h="720205" w="902324">
                <a:moveTo>
                  <a:pt x="0" y="0"/>
                </a:moveTo>
                <a:lnTo>
                  <a:pt x="902324" y="0"/>
                </a:lnTo>
                <a:lnTo>
                  <a:pt x="902324" y="720205"/>
                </a:lnTo>
                <a:lnTo>
                  <a:pt x="0" y="720205"/>
                </a:lnTo>
                <a:lnTo>
                  <a:pt x="0" y="0"/>
                </a:lnTo>
                <a:close/>
              </a:path>
            </a:pathLst>
          </a:custGeom>
          <a:blipFill>
            <a:blip r:embed="rId6"/>
            <a:stretch>
              <a:fillRect l="-41896"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355" y="439983"/>
            <a:ext cx="4148564" cy="1881689"/>
          </a:xfrm>
          <a:custGeom>
            <a:avLst/>
            <a:gdLst/>
            <a:ahLst/>
            <a:cxnLst/>
            <a:rect r="r" b="b" t="t" l="l"/>
            <a:pathLst>
              <a:path h="1881689" w="4148564">
                <a:moveTo>
                  <a:pt x="0" y="0"/>
                </a:moveTo>
                <a:lnTo>
                  <a:pt x="4148563" y="0"/>
                </a:lnTo>
                <a:lnTo>
                  <a:pt x="4148563" y="1881689"/>
                </a:lnTo>
                <a:lnTo>
                  <a:pt x="0" y="1881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53637">
            <a:off x="-6466317" y="8914156"/>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6"/>
            <a:stretch>
              <a:fillRect l="0" t="0" r="0" b="0"/>
            </a:stretch>
          </a:blipFill>
        </p:spPr>
      </p:sp>
      <p:grpSp>
        <p:nvGrpSpPr>
          <p:cNvPr name="Group 5" id="5"/>
          <p:cNvGrpSpPr/>
          <p:nvPr/>
        </p:nvGrpSpPr>
        <p:grpSpPr>
          <a:xfrm rot="0">
            <a:off x="7236260" y="1567915"/>
            <a:ext cx="3483477" cy="348347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796937" y="2689269"/>
            <a:ext cx="2362123" cy="23621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8188989" y="3473373"/>
            <a:ext cx="1578018" cy="157801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8791306">
            <a:off x="10457188" y="1815152"/>
            <a:ext cx="1004398" cy="359072"/>
          </a:xfrm>
          <a:custGeom>
            <a:avLst/>
            <a:gdLst/>
            <a:ahLst/>
            <a:cxnLst/>
            <a:rect r="r" b="b" t="t" l="l"/>
            <a:pathLst>
              <a:path h="359072" w="1004398">
                <a:moveTo>
                  <a:pt x="0" y="0"/>
                </a:moveTo>
                <a:lnTo>
                  <a:pt x="1004398" y="0"/>
                </a:lnTo>
                <a:lnTo>
                  <a:pt x="1004398" y="359072"/>
                </a:lnTo>
                <a:lnTo>
                  <a:pt x="0" y="359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976765" y="679614"/>
            <a:ext cx="3572597" cy="800809"/>
          </a:xfrm>
          <a:prstGeom prst="rect">
            <a:avLst/>
          </a:prstGeom>
        </p:spPr>
        <p:txBody>
          <a:bodyPr anchor="t" rtlCol="false" tIns="0" lIns="0" bIns="0" rIns="0">
            <a:spAutoFit/>
          </a:bodyPr>
          <a:lstStyle/>
          <a:p>
            <a:pPr algn="l">
              <a:lnSpc>
                <a:spcPts val="6520"/>
              </a:lnSpc>
              <a:spcBef>
                <a:spcPct val="0"/>
              </a:spcBef>
            </a:pPr>
            <a:r>
              <a:rPr lang="en-US" b="true" sz="4657">
                <a:solidFill>
                  <a:srgbClr val="FFFFFF"/>
                </a:solidFill>
                <a:latin typeface="Montserrat Classic Bold"/>
                <a:ea typeface="Montserrat Classic Bold"/>
                <a:cs typeface="Montserrat Classic Bold"/>
                <a:sym typeface="Montserrat Classic Bold"/>
              </a:rPr>
              <a:t>MARKET</a:t>
            </a:r>
          </a:p>
        </p:txBody>
      </p:sp>
      <p:sp>
        <p:nvSpPr>
          <p:cNvPr name="TextBox 16" id="16"/>
          <p:cNvSpPr txBox="true"/>
          <p:nvPr/>
        </p:nvSpPr>
        <p:spPr>
          <a:xfrm rot="0">
            <a:off x="330355" y="2385828"/>
            <a:ext cx="5064323" cy="512445"/>
          </a:xfrm>
          <a:prstGeom prst="rect">
            <a:avLst/>
          </a:prstGeom>
        </p:spPr>
        <p:txBody>
          <a:bodyPr anchor="t" rtlCol="false" tIns="0" lIns="0" bIns="0" rIns="0">
            <a:spAutoFit/>
          </a:bodyPr>
          <a:lstStyle/>
          <a:p>
            <a:pPr algn="ctr">
              <a:lnSpc>
                <a:spcPts val="3779"/>
              </a:lnSpc>
              <a:spcBef>
                <a:spcPct val="0"/>
              </a:spcBef>
            </a:pPr>
            <a:r>
              <a:rPr lang="en-US" b="true" sz="2699" u="sng">
                <a:solidFill>
                  <a:srgbClr val="000000"/>
                </a:solidFill>
                <a:latin typeface="Times New Roman Bold"/>
                <a:ea typeface="Times New Roman Bold"/>
                <a:cs typeface="Times New Roman Bold"/>
                <a:sym typeface="Times New Roman Bold"/>
              </a:rPr>
              <a:t>Target Market Customer Segments</a:t>
            </a:r>
          </a:p>
        </p:txBody>
      </p:sp>
      <p:sp>
        <p:nvSpPr>
          <p:cNvPr name="TextBox 17" id="17"/>
          <p:cNvSpPr txBox="true"/>
          <p:nvPr/>
        </p:nvSpPr>
        <p:spPr>
          <a:xfrm rot="0">
            <a:off x="548828" y="3060198"/>
            <a:ext cx="5763667" cy="1146810"/>
          </a:xfrm>
          <a:prstGeom prst="rect">
            <a:avLst/>
          </a:prstGeom>
        </p:spPr>
        <p:txBody>
          <a:bodyPr anchor="t" rtlCol="false" tIns="0" lIns="0" bIns="0" rIns="0">
            <a:spAutoFit/>
          </a:bodyPr>
          <a:lstStyle/>
          <a:p>
            <a:pPr algn="l">
              <a:lnSpc>
                <a:spcPts val="2940"/>
              </a:lnSpc>
            </a:pPr>
            <a:r>
              <a:rPr lang="en-US" b="true" sz="2100">
                <a:solidFill>
                  <a:srgbClr val="000000"/>
                </a:solidFill>
                <a:latin typeface="Times New Roman Bold"/>
                <a:ea typeface="Times New Roman Bold"/>
                <a:cs typeface="Times New Roman Bold"/>
                <a:sym typeface="Times New Roman Bold"/>
              </a:rPr>
              <a:t>a. Demographic Segmentation:</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Age Group: </a:t>
            </a:r>
            <a:r>
              <a:rPr lang="en-US" sz="2100">
                <a:solidFill>
                  <a:srgbClr val="000000"/>
                </a:solidFill>
                <a:latin typeface="Times New Roman"/>
                <a:ea typeface="Times New Roman"/>
                <a:cs typeface="Times New Roman"/>
                <a:sym typeface="Times New Roman"/>
              </a:rPr>
              <a:t>Individuals aged </a:t>
            </a:r>
            <a:r>
              <a:rPr lang="en-US" b="true" sz="2100">
                <a:solidFill>
                  <a:srgbClr val="000000"/>
                </a:solidFill>
                <a:latin typeface="Times New Roman Bold"/>
                <a:ea typeface="Times New Roman Bold"/>
                <a:cs typeface="Times New Roman Bold"/>
                <a:sym typeface="Times New Roman Bold"/>
              </a:rPr>
              <a:t>25-45.</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Income Level: </a:t>
            </a:r>
            <a:r>
              <a:rPr lang="en-US" sz="2100">
                <a:solidFill>
                  <a:srgbClr val="000000"/>
                </a:solidFill>
                <a:latin typeface="Times New Roman"/>
                <a:ea typeface="Times New Roman"/>
                <a:cs typeface="Times New Roman"/>
                <a:sym typeface="Times New Roman"/>
              </a:rPr>
              <a:t>Middle to upper-middle-income.</a:t>
            </a:r>
          </a:p>
        </p:txBody>
      </p:sp>
      <p:sp>
        <p:nvSpPr>
          <p:cNvPr name="TextBox 18" id="18"/>
          <p:cNvSpPr txBox="true"/>
          <p:nvPr/>
        </p:nvSpPr>
        <p:spPr>
          <a:xfrm rot="0">
            <a:off x="548828" y="4527233"/>
            <a:ext cx="5668580" cy="2632710"/>
          </a:xfrm>
          <a:prstGeom prst="rect">
            <a:avLst/>
          </a:prstGeom>
        </p:spPr>
        <p:txBody>
          <a:bodyPr anchor="t" rtlCol="false" tIns="0" lIns="0" bIns="0" rIns="0">
            <a:spAutoFit/>
          </a:bodyPr>
          <a:lstStyle/>
          <a:p>
            <a:pPr algn="l">
              <a:lnSpc>
                <a:spcPts val="2940"/>
              </a:lnSpc>
            </a:pPr>
            <a:r>
              <a:rPr lang="en-US" sz="2100" b="true">
                <a:solidFill>
                  <a:srgbClr val="000000"/>
                </a:solidFill>
                <a:latin typeface="Times New Roman Bold"/>
                <a:ea typeface="Times New Roman Bold"/>
                <a:cs typeface="Times New Roman Bold"/>
                <a:sym typeface="Times New Roman Bold"/>
              </a:rPr>
              <a:t>b</a:t>
            </a:r>
            <a:r>
              <a:rPr lang="en-US" b="true" sz="2100">
                <a:solidFill>
                  <a:srgbClr val="000000"/>
                </a:solidFill>
                <a:latin typeface="Times New Roman Bold"/>
                <a:ea typeface="Times New Roman Bold"/>
                <a:cs typeface="Times New Roman Bold"/>
                <a:sym typeface="Times New Roman Bold"/>
              </a:rPr>
              <a:t>. Psychographic Segmentation:</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Fr</a:t>
            </a:r>
            <a:r>
              <a:rPr lang="en-US" b="true" sz="2100">
                <a:solidFill>
                  <a:srgbClr val="000000"/>
                </a:solidFill>
                <a:latin typeface="Times New Roman Bold"/>
                <a:ea typeface="Times New Roman Bold"/>
                <a:cs typeface="Times New Roman Bold"/>
                <a:sym typeface="Times New Roman Bold"/>
              </a:rPr>
              <a:t>equent Travelers: </a:t>
            </a:r>
            <a:r>
              <a:rPr lang="en-US" sz="2100">
                <a:solidFill>
                  <a:srgbClr val="000000"/>
                </a:solidFill>
                <a:latin typeface="Times New Roman"/>
                <a:ea typeface="Times New Roman"/>
                <a:cs typeface="Times New Roman"/>
                <a:sym typeface="Times New Roman"/>
              </a:rPr>
              <a:t>Who travel regularly for business or leisure and seek convenience in booking.</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Experience Seekers: </a:t>
            </a:r>
            <a:r>
              <a:rPr lang="en-US" sz="2100">
                <a:solidFill>
                  <a:srgbClr val="000000"/>
                </a:solidFill>
                <a:latin typeface="Times New Roman"/>
                <a:ea typeface="Times New Roman"/>
                <a:cs typeface="Times New Roman"/>
                <a:sym typeface="Times New Roman"/>
              </a:rPr>
              <a:t>Curated activities and unique experiences </a:t>
            </a:r>
          </a:p>
          <a:p>
            <a:pPr algn="l">
              <a:lnSpc>
                <a:spcPts val="2940"/>
              </a:lnSpc>
            </a:pPr>
          </a:p>
        </p:txBody>
      </p:sp>
      <p:sp>
        <p:nvSpPr>
          <p:cNvPr name="TextBox 19" id="19"/>
          <p:cNvSpPr txBox="true"/>
          <p:nvPr/>
        </p:nvSpPr>
        <p:spPr>
          <a:xfrm rot="0">
            <a:off x="477451" y="7074218"/>
            <a:ext cx="5668580" cy="1518285"/>
          </a:xfrm>
          <a:prstGeom prst="rect">
            <a:avLst/>
          </a:prstGeom>
        </p:spPr>
        <p:txBody>
          <a:bodyPr anchor="t" rtlCol="false" tIns="0" lIns="0" bIns="0" rIns="0">
            <a:spAutoFit/>
          </a:bodyPr>
          <a:lstStyle/>
          <a:p>
            <a:pPr algn="l">
              <a:lnSpc>
                <a:spcPts val="2940"/>
              </a:lnSpc>
            </a:pPr>
            <a:r>
              <a:rPr lang="en-US" sz="2100" b="true">
                <a:solidFill>
                  <a:srgbClr val="000000"/>
                </a:solidFill>
                <a:latin typeface="Times New Roman Bold"/>
                <a:ea typeface="Times New Roman Bold"/>
                <a:cs typeface="Times New Roman Bold"/>
                <a:sym typeface="Times New Roman Bold"/>
              </a:rPr>
              <a:t>c</a:t>
            </a:r>
            <a:r>
              <a:rPr lang="en-US" b="true" sz="2100">
                <a:solidFill>
                  <a:srgbClr val="000000"/>
                </a:solidFill>
                <a:latin typeface="Times New Roman Bold"/>
                <a:ea typeface="Times New Roman Bold"/>
                <a:cs typeface="Times New Roman Bold"/>
                <a:sym typeface="Times New Roman Bold"/>
              </a:rPr>
              <a:t>. Behavioral Segmentation:</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O</a:t>
            </a:r>
            <a:r>
              <a:rPr lang="en-US" b="true" sz="2100">
                <a:solidFill>
                  <a:srgbClr val="000000"/>
                </a:solidFill>
                <a:latin typeface="Times New Roman Bold"/>
                <a:ea typeface="Times New Roman Bold"/>
                <a:cs typeface="Times New Roman Bold"/>
                <a:sym typeface="Times New Roman Bold"/>
              </a:rPr>
              <a:t>nline Bookers</a:t>
            </a:r>
          </a:p>
          <a:p>
            <a:pPr algn="l"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Last-Minute Planners</a:t>
            </a:r>
          </a:p>
          <a:p>
            <a:pPr algn="l">
              <a:lnSpc>
                <a:spcPts val="2940"/>
              </a:lnSpc>
            </a:pPr>
          </a:p>
        </p:txBody>
      </p:sp>
      <p:sp>
        <p:nvSpPr>
          <p:cNvPr name="TextBox 20" id="20"/>
          <p:cNvSpPr txBox="true"/>
          <p:nvPr/>
        </p:nvSpPr>
        <p:spPr>
          <a:xfrm rot="0">
            <a:off x="9343295" y="296327"/>
            <a:ext cx="4268019" cy="403860"/>
          </a:xfrm>
          <a:prstGeom prst="rect">
            <a:avLst/>
          </a:prstGeom>
        </p:spPr>
        <p:txBody>
          <a:bodyPr anchor="t" rtlCol="false" tIns="0" lIns="0" bIns="0" rIns="0">
            <a:spAutoFit/>
          </a:bodyPr>
          <a:lstStyle/>
          <a:p>
            <a:pPr algn="ctr">
              <a:lnSpc>
                <a:spcPts val="2940"/>
              </a:lnSpc>
              <a:spcBef>
                <a:spcPct val="0"/>
              </a:spcBef>
            </a:pPr>
            <a:r>
              <a:rPr lang="en-US" b="true" sz="2100" u="sng">
                <a:solidFill>
                  <a:srgbClr val="000000"/>
                </a:solidFill>
                <a:latin typeface="Times New Roman Bold"/>
                <a:ea typeface="Times New Roman Bold"/>
                <a:cs typeface="Times New Roman Bold"/>
                <a:sym typeface="Times New Roman Bold"/>
              </a:rPr>
              <a:t>Global Online Travel Booking Market</a:t>
            </a:r>
          </a:p>
        </p:txBody>
      </p:sp>
      <p:sp>
        <p:nvSpPr>
          <p:cNvPr name="TextBox 21" id="21"/>
          <p:cNvSpPr txBox="true"/>
          <p:nvPr/>
        </p:nvSpPr>
        <p:spPr>
          <a:xfrm rot="0">
            <a:off x="6843989" y="1853665"/>
            <a:ext cx="4268019" cy="775335"/>
          </a:xfrm>
          <a:prstGeom prst="rect">
            <a:avLst/>
          </a:prstGeom>
        </p:spPr>
        <p:txBody>
          <a:bodyPr anchor="t" rtlCol="false" tIns="0" lIns="0" bIns="0" rIns="0">
            <a:spAutoFit/>
          </a:bodyPr>
          <a:lstStyle/>
          <a:p>
            <a:pPr algn="ctr">
              <a:lnSpc>
                <a:spcPts val="2940"/>
              </a:lnSpc>
            </a:pPr>
            <a:r>
              <a:rPr lang="en-US" sz="2100" b="true">
                <a:solidFill>
                  <a:srgbClr val="FFFFFF"/>
                </a:solidFill>
                <a:latin typeface="Times New Roman Bold"/>
                <a:ea typeface="Times New Roman Bold"/>
                <a:cs typeface="Times New Roman Bold"/>
                <a:sym typeface="Times New Roman Bold"/>
              </a:rPr>
              <a:t>TAM</a:t>
            </a:r>
          </a:p>
          <a:p>
            <a:pPr algn="ctr">
              <a:lnSpc>
                <a:spcPts val="2940"/>
              </a:lnSpc>
              <a:spcBef>
                <a:spcPct val="0"/>
              </a:spcBef>
            </a:pPr>
            <a:r>
              <a:rPr lang="en-US" b="true" sz="2100">
                <a:solidFill>
                  <a:srgbClr val="FFFFFF"/>
                </a:solidFill>
                <a:latin typeface="Times New Roman Bold"/>
                <a:ea typeface="Times New Roman Bold"/>
                <a:cs typeface="Times New Roman Bold"/>
                <a:sym typeface="Times New Roman Bold"/>
              </a:rPr>
              <a:t>$</a:t>
            </a:r>
            <a:r>
              <a:rPr lang="en-US" b="true" sz="2100">
                <a:solidFill>
                  <a:srgbClr val="FFFFFF"/>
                </a:solidFill>
                <a:latin typeface="Times New Roman Bold"/>
                <a:ea typeface="Times New Roman Bold"/>
                <a:cs typeface="Times New Roman Bold"/>
                <a:sym typeface="Times New Roman Bold"/>
              </a:rPr>
              <a:t> 600.5 billion</a:t>
            </a:r>
          </a:p>
        </p:txBody>
      </p:sp>
      <p:sp>
        <p:nvSpPr>
          <p:cNvPr name="TextBox 22" id="22"/>
          <p:cNvSpPr txBox="true"/>
          <p:nvPr/>
        </p:nvSpPr>
        <p:spPr>
          <a:xfrm rot="0">
            <a:off x="9432480" y="792580"/>
            <a:ext cx="4089648" cy="775335"/>
          </a:xfrm>
          <a:prstGeom prst="rect">
            <a:avLst/>
          </a:prstGeom>
        </p:spPr>
        <p:txBody>
          <a:bodyPr anchor="t" rtlCol="false" tIns="0" lIns="0" bIns="0" rIns="0">
            <a:spAutoFit/>
          </a:bodyPr>
          <a:lstStyle/>
          <a:p>
            <a:pPr algn="l">
              <a:lnSpc>
                <a:spcPts val="2940"/>
              </a:lnSpc>
            </a:pPr>
            <a:r>
              <a:rPr lang="en-US" sz="2100" b="true">
                <a:solidFill>
                  <a:srgbClr val="000000"/>
                </a:solidFill>
                <a:latin typeface="Times New Roman Bold"/>
                <a:ea typeface="Times New Roman Bold"/>
                <a:cs typeface="Times New Roman Bold"/>
                <a:sym typeface="Times New Roman Bold"/>
              </a:rPr>
              <a:t>projections to reach USD 1.1 trillion </a:t>
            </a:r>
          </a:p>
          <a:p>
            <a:pPr algn="l">
              <a:lnSpc>
                <a:spcPts val="2940"/>
              </a:lnSpc>
              <a:spcBef>
                <a:spcPct val="0"/>
              </a:spcBef>
            </a:pPr>
            <a:r>
              <a:rPr lang="en-US" b="true" sz="2100">
                <a:solidFill>
                  <a:srgbClr val="000000"/>
                </a:solidFill>
                <a:latin typeface="Times New Roman Bold"/>
                <a:ea typeface="Times New Roman Bold"/>
                <a:cs typeface="Times New Roman Bold"/>
                <a:sym typeface="Times New Roman Bold"/>
              </a:rPr>
              <a:t>by 2032, </a:t>
            </a:r>
            <a:r>
              <a:rPr lang="en-US" b="true" sz="2100">
                <a:solidFill>
                  <a:srgbClr val="000000"/>
                </a:solidFill>
                <a:latin typeface="Times New Roman Bold"/>
                <a:ea typeface="Times New Roman Bold"/>
                <a:cs typeface="Times New Roman Bold"/>
                <a:sym typeface="Times New Roman Bold"/>
              </a:rPr>
              <a:t>CAGR of over 7% yearly</a:t>
            </a:r>
          </a:p>
        </p:txBody>
      </p:sp>
      <p:sp>
        <p:nvSpPr>
          <p:cNvPr name="TextBox 23" id="23"/>
          <p:cNvSpPr txBox="true"/>
          <p:nvPr/>
        </p:nvSpPr>
        <p:spPr>
          <a:xfrm rot="0">
            <a:off x="8332273" y="2705200"/>
            <a:ext cx="1355973" cy="775335"/>
          </a:xfrm>
          <a:prstGeom prst="rect">
            <a:avLst/>
          </a:prstGeom>
        </p:spPr>
        <p:txBody>
          <a:bodyPr anchor="t" rtlCol="false" tIns="0" lIns="0" bIns="0" rIns="0">
            <a:spAutoFit/>
          </a:bodyPr>
          <a:lstStyle/>
          <a:p>
            <a:pPr algn="ctr">
              <a:lnSpc>
                <a:spcPts val="2940"/>
              </a:lnSpc>
            </a:pPr>
            <a:r>
              <a:rPr lang="en-US" sz="2100" b="true">
                <a:solidFill>
                  <a:srgbClr val="FFFFFF"/>
                </a:solidFill>
                <a:latin typeface="Times New Roman Bold"/>
                <a:ea typeface="Times New Roman Bold"/>
                <a:cs typeface="Times New Roman Bold"/>
                <a:sym typeface="Times New Roman Bold"/>
              </a:rPr>
              <a:t>SAM</a:t>
            </a:r>
          </a:p>
          <a:p>
            <a:pPr algn="ctr">
              <a:lnSpc>
                <a:spcPts val="2940"/>
              </a:lnSpc>
              <a:spcBef>
                <a:spcPct val="0"/>
              </a:spcBef>
            </a:pPr>
            <a:r>
              <a:rPr lang="en-US" b="true" sz="2100">
                <a:solidFill>
                  <a:srgbClr val="FFFFFF"/>
                </a:solidFill>
                <a:latin typeface="Times New Roman Bold"/>
                <a:ea typeface="Times New Roman Bold"/>
                <a:cs typeface="Times New Roman Bold"/>
                <a:sym typeface="Times New Roman Bold"/>
              </a:rPr>
              <a:t>$</a:t>
            </a:r>
            <a:r>
              <a:rPr lang="en-US" b="true" sz="2100">
                <a:solidFill>
                  <a:srgbClr val="FFFFFF"/>
                </a:solidFill>
                <a:latin typeface="Times New Roman Bold"/>
                <a:ea typeface="Times New Roman Bold"/>
                <a:cs typeface="Times New Roman Bold"/>
                <a:sym typeface="Times New Roman Bold"/>
              </a:rPr>
              <a:t> 100 billion</a:t>
            </a:r>
          </a:p>
        </p:txBody>
      </p:sp>
      <p:sp>
        <p:nvSpPr>
          <p:cNvPr name="TextBox 24" id="24"/>
          <p:cNvSpPr txBox="true"/>
          <p:nvPr/>
        </p:nvSpPr>
        <p:spPr>
          <a:xfrm rot="0">
            <a:off x="8145439" y="5800725"/>
            <a:ext cx="1361554" cy="775335"/>
          </a:xfrm>
          <a:prstGeom prst="rect">
            <a:avLst/>
          </a:prstGeom>
        </p:spPr>
        <p:txBody>
          <a:bodyPr anchor="t" rtlCol="false" tIns="0" lIns="0" bIns="0" rIns="0">
            <a:spAutoFit/>
          </a:bodyPr>
          <a:lstStyle/>
          <a:p>
            <a:pPr algn="ctr">
              <a:lnSpc>
                <a:spcPts val="2940"/>
              </a:lnSpc>
            </a:pPr>
            <a:r>
              <a:rPr lang="en-US" sz="2100" b="true">
                <a:solidFill>
                  <a:srgbClr val="FFFFFF"/>
                </a:solidFill>
                <a:latin typeface="Times New Roman Bold"/>
                <a:ea typeface="Times New Roman Bold"/>
                <a:cs typeface="Times New Roman Bold"/>
                <a:sym typeface="Times New Roman Bold"/>
              </a:rPr>
              <a:t>SOM</a:t>
            </a:r>
          </a:p>
          <a:p>
            <a:pPr algn="ctr">
              <a:lnSpc>
                <a:spcPts val="2940"/>
              </a:lnSpc>
              <a:spcBef>
                <a:spcPct val="0"/>
              </a:spcBef>
            </a:pPr>
            <a:r>
              <a:rPr lang="en-US" b="true" sz="2100">
                <a:solidFill>
                  <a:srgbClr val="FFFFFF"/>
                </a:solidFill>
                <a:latin typeface="Times New Roman Bold"/>
                <a:ea typeface="Times New Roman Bold"/>
                <a:cs typeface="Times New Roman Bold"/>
                <a:sym typeface="Times New Roman Bold"/>
              </a:rPr>
              <a:t>$100 million</a:t>
            </a:r>
          </a:p>
        </p:txBody>
      </p:sp>
      <p:sp>
        <p:nvSpPr>
          <p:cNvPr name="TextBox 25" id="25"/>
          <p:cNvSpPr txBox="true"/>
          <p:nvPr/>
        </p:nvSpPr>
        <p:spPr>
          <a:xfrm rot="0">
            <a:off x="6882781" y="5232367"/>
            <a:ext cx="5295602" cy="775335"/>
          </a:xfrm>
          <a:prstGeom prst="rect">
            <a:avLst/>
          </a:prstGeom>
        </p:spPr>
        <p:txBody>
          <a:bodyPr anchor="t" rtlCol="false" tIns="0" lIns="0" bIns="0" rIns="0">
            <a:spAutoFit/>
          </a:bodyPr>
          <a:lstStyle/>
          <a:p>
            <a:pPr algn="ctr">
              <a:lnSpc>
                <a:spcPts val="2940"/>
              </a:lnSpc>
              <a:spcBef>
                <a:spcPct val="0"/>
              </a:spcBef>
            </a:pPr>
            <a:r>
              <a:rPr lang="en-US" b="true" sz="2100" u="sng">
                <a:solidFill>
                  <a:srgbClr val="000000"/>
                </a:solidFill>
                <a:latin typeface="Times New Roman Bold"/>
                <a:ea typeface="Times New Roman Bold"/>
                <a:cs typeface="Times New Roman Bold"/>
                <a:sym typeface="Times New Roman Bold"/>
              </a:rPr>
              <a:t>Key Channels to Engage and Retain Customers:</a:t>
            </a:r>
          </a:p>
          <a:p>
            <a:pPr algn="ctr">
              <a:lnSpc>
                <a:spcPts val="2940"/>
              </a:lnSpc>
              <a:spcBef>
                <a:spcPct val="0"/>
              </a:spcBef>
            </a:pPr>
          </a:p>
        </p:txBody>
      </p:sp>
      <p:sp>
        <p:nvSpPr>
          <p:cNvPr name="TextBox 26" id="26"/>
          <p:cNvSpPr txBox="true"/>
          <p:nvPr/>
        </p:nvSpPr>
        <p:spPr>
          <a:xfrm rot="0">
            <a:off x="6736878" y="5647273"/>
            <a:ext cx="3520678" cy="26327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Social Media Marketing</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Website and Mobile App</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Partnerships</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Influencer marketing</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Email and SMS Marketing</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Corporate Collaborations</a:t>
            </a:r>
          </a:p>
          <a:p>
            <a:pPr algn="l" marL="453390" indent="-226695" lvl="1">
              <a:lnSpc>
                <a:spcPts val="2940"/>
              </a:lnSpc>
              <a:buFont typeface="Arial"/>
              <a:buChar char="•"/>
            </a:pPr>
            <a:r>
              <a:rPr lang="en-US" sz="2100">
                <a:solidFill>
                  <a:srgbClr val="000000"/>
                </a:solidFill>
                <a:latin typeface="Times New Roman"/>
                <a:ea typeface="Times New Roman"/>
                <a:cs typeface="Times New Roman"/>
                <a:sym typeface="Times New Roman"/>
              </a:rPr>
              <a:t>Referral Programs</a:t>
            </a:r>
          </a:p>
        </p:txBody>
      </p:sp>
      <p:sp>
        <p:nvSpPr>
          <p:cNvPr name="TextBox 27" id="27"/>
          <p:cNvSpPr txBox="true"/>
          <p:nvPr/>
        </p:nvSpPr>
        <p:spPr>
          <a:xfrm rot="0">
            <a:off x="6845314" y="8611453"/>
            <a:ext cx="4943029"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Times New Roman Bold"/>
                <a:ea typeface="Times New Roman Bold"/>
                <a:cs typeface="Times New Roman Bold"/>
                <a:sym typeface="Times New Roman Bold"/>
              </a:rPr>
              <a:t>C</a:t>
            </a:r>
            <a:r>
              <a:rPr lang="en-US" b="true" sz="2100">
                <a:solidFill>
                  <a:srgbClr val="000000"/>
                </a:solidFill>
                <a:latin typeface="Times New Roman Bold"/>
                <a:ea typeface="Times New Roman Bold"/>
                <a:cs typeface="Times New Roman Bold"/>
                <a:sym typeface="Times New Roman Bold"/>
              </a:rPr>
              <a:t>onvenience of an end-to-end travel solution.</a:t>
            </a:r>
          </a:p>
        </p:txBody>
      </p:sp>
      <p:sp>
        <p:nvSpPr>
          <p:cNvPr name="TextBox 28" id="28"/>
          <p:cNvSpPr txBox="true"/>
          <p:nvPr/>
        </p:nvSpPr>
        <p:spPr>
          <a:xfrm rot="0">
            <a:off x="6882781" y="9110563"/>
            <a:ext cx="5914355" cy="775335"/>
          </a:xfrm>
          <a:prstGeom prst="rect">
            <a:avLst/>
          </a:prstGeom>
        </p:spPr>
        <p:txBody>
          <a:bodyPr anchor="t" rtlCol="false" tIns="0" lIns="0" bIns="0" rIns="0">
            <a:spAutoFit/>
          </a:bodyPr>
          <a:lstStyle/>
          <a:p>
            <a:pPr algn="ctr">
              <a:lnSpc>
                <a:spcPts val="2940"/>
              </a:lnSpc>
            </a:pPr>
            <a:r>
              <a:rPr lang="en-US" b="true" sz="2100">
                <a:solidFill>
                  <a:srgbClr val="000000"/>
                </a:solidFill>
                <a:latin typeface="Times New Roman Bold"/>
                <a:ea typeface="Times New Roman Bold"/>
                <a:cs typeface="Times New Roman Bold"/>
                <a:sym typeface="Times New Roman Bold"/>
              </a:rPr>
              <a:t>Offer free trials or freemium models to let users          </a:t>
            </a:r>
          </a:p>
          <a:p>
            <a:pPr algn="l">
              <a:lnSpc>
                <a:spcPts val="2940"/>
              </a:lnSpc>
            </a:pPr>
            <a:r>
              <a:rPr lang="en-US" b="true" sz="2100">
                <a:solidFill>
                  <a:srgbClr val="000000"/>
                </a:solidFill>
                <a:latin typeface="Times New Roman Bold"/>
                <a:ea typeface="Times New Roman Bold"/>
                <a:cs typeface="Times New Roman Bold"/>
                <a:sym typeface="Times New Roman Bold"/>
              </a:rPr>
              <a:t>experience the value firsthand.</a:t>
            </a:r>
          </a:p>
        </p:txBody>
      </p:sp>
      <p:sp>
        <p:nvSpPr>
          <p:cNvPr name="Freeform 29" id="29"/>
          <p:cNvSpPr/>
          <p:nvPr/>
        </p:nvSpPr>
        <p:spPr>
          <a:xfrm flipH="false" flipV="false" rot="0">
            <a:off x="12590592" y="4031346"/>
            <a:ext cx="1807213" cy="1463586"/>
          </a:xfrm>
          <a:custGeom>
            <a:avLst/>
            <a:gdLst/>
            <a:ahLst/>
            <a:cxnLst/>
            <a:rect r="r" b="b" t="t" l="l"/>
            <a:pathLst>
              <a:path h="1463586" w="1807213">
                <a:moveTo>
                  <a:pt x="0" y="0"/>
                </a:moveTo>
                <a:lnTo>
                  <a:pt x="1807213" y="0"/>
                </a:lnTo>
                <a:lnTo>
                  <a:pt x="1807213" y="1463586"/>
                </a:lnTo>
                <a:lnTo>
                  <a:pt x="0" y="1463586"/>
                </a:lnTo>
                <a:lnTo>
                  <a:pt x="0" y="0"/>
                </a:lnTo>
                <a:close/>
              </a:path>
            </a:pathLst>
          </a:custGeom>
          <a:blipFill>
            <a:blip r:embed="rId9"/>
            <a:stretch>
              <a:fillRect l="0" t="0" r="-43253" b="0"/>
            </a:stretch>
          </a:blipFill>
        </p:spPr>
      </p:sp>
      <p:grpSp>
        <p:nvGrpSpPr>
          <p:cNvPr name="Group 30" id="30"/>
          <p:cNvGrpSpPr/>
          <p:nvPr/>
        </p:nvGrpSpPr>
        <p:grpSpPr>
          <a:xfrm rot="0">
            <a:off x="14054747" y="2780163"/>
            <a:ext cx="3155151" cy="1151179"/>
            <a:chOff x="0" y="0"/>
            <a:chExt cx="4206869" cy="1534905"/>
          </a:xfrm>
        </p:grpSpPr>
        <p:sp>
          <p:nvSpPr>
            <p:cNvPr name="Freeform 31" id="31"/>
            <p:cNvSpPr/>
            <p:nvPr/>
          </p:nvSpPr>
          <p:spPr>
            <a:xfrm flipH="false" flipV="false" rot="0">
              <a:off x="0" y="0"/>
              <a:ext cx="3103918" cy="498395"/>
            </a:xfrm>
            <a:custGeom>
              <a:avLst/>
              <a:gdLst/>
              <a:ahLst/>
              <a:cxnLst/>
              <a:rect r="r" b="b" t="t" l="l"/>
              <a:pathLst>
                <a:path h="498395" w="3103918">
                  <a:moveTo>
                    <a:pt x="0" y="0"/>
                  </a:moveTo>
                  <a:lnTo>
                    <a:pt x="3103918" y="0"/>
                  </a:lnTo>
                  <a:lnTo>
                    <a:pt x="3103918" y="498395"/>
                  </a:lnTo>
                  <a:lnTo>
                    <a:pt x="0" y="498395"/>
                  </a:lnTo>
                  <a:lnTo>
                    <a:pt x="0" y="0"/>
                  </a:lnTo>
                  <a:close/>
                </a:path>
              </a:pathLst>
            </a:custGeom>
            <a:blipFill>
              <a:blip r:embed="rId10"/>
              <a:stretch>
                <a:fillRect l="0" t="-129050" r="-38923" b="-1645006"/>
              </a:stretch>
            </a:blipFill>
          </p:spPr>
        </p:sp>
        <p:sp>
          <p:nvSpPr>
            <p:cNvPr name="Freeform 32" id="32"/>
            <p:cNvSpPr/>
            <p:nvPr/>
          </p:nvSpPr>
          <p:spPr>
            <a:xfrm flipH="false" flipV="false" rot="0">
              <a:off x="0" y="443740"/>
              <a:ext cx="3095117" cy="1129931"/>
            </a:xfrm>
            <a:custGeom>
              <a:avLst/>
              <a:gdLst/>
              <a:ahLst/>
              <a:cxnLst/>
              <a:rect r="r" b="b" t="t" l="l"/>
              <a:pathLst>
                <a:path h="1129931" w="3095117">
                  <a:moveTo>
                    <a:pt x="0" y="0"/>
                  </a:moveTo>
                  <a:lnTo>
                    <a:pt x="3095117" y="0"/>
                  </a:lnTo>
                  <a:lnTo>
                    <a:pt x="3095117" y="1129932"/>
                  </a:lnTo>
                  <a:lnTo>
                    <a:pt x="0" y="1129932"/>
                  </a:lnTo>
                  <a:lnTo>
                    <a:pt x="0" y="0"/>
                  </a:lnTo>
                  <a:close/>
                </a:path>
              </a:pathLst>
            </a:custGeom>
            <a:blipFill>
              <a:blip r:embed="rId10"/>
              <a:stretch>
                <a:fillRect l="0" t="-630772" r="-35919" b="-75679"/>
              </a:stretch>
            </a:blipFill>
          </p:spPr>
        </p:sp>
      </p:grpSp>
      <p:sp>
        <p:nvSpPr>
          <p:cNvPr name="Freeform 33" id="33"/>
          <p:cNvSpPr/>
          <p:nvPr/>
        </p:nvSpPr>
        <p:spPr>
          <a:xfrm flipH="false" flipV="false" rot="0">
            <a:off x="16256296" y="4123185"/>
            <a:ext cx="1730325" cy="1255880"/>
          </a:xfrm>
          <a:custGeom>
            <a:avLst/>
            <a:gdLst/>
            <a:ahLst/>
            <a:cxnLst/>
            <a:rect r="r" b="b" t="t" l="l"/>
            <a:pathLst>
              <a:path h="1255880" w="1730325">
                <a:moveTo>
                  <a:pt x="0" y="0"/>
                </a:moveTo>
                <a:lnTo>
                  <a:pt x="1730325" y="0"/>
                </a:lnTo>
                <a:lnTo>
                  <a:pt x="1730325" y="1255879"/>
                </a:lnTo>
                <a:lnTo>
                  <a:pt x="0" y="1255879"/>
                </a:lnTo>
                <a:lnTo>
                  <a:pt x="0" y="0"/>
                </a:lnTo>
                <a:close/>
              </a:path>
            </a:pathLst>
          </a:custGeom>
          <a:blipFill>
            <a:blip r:embed="rId11"/>
            <a:stretch>
              <a:fillRect l="0" t="0" r="-5251" b="-2089"/>
            </a:stretch>
          </a:blipFill>
        </p:spPr>
      </p:sp>
      <p:sp>
        <p:nvSpPr>
          <p:cNvPr name="Freeform 34" id="34"/>
          <p:cNvSpPr/>
          <p:nvPr/>
        </p:nvSpPr>
        <p:spPr>
          <a:xfrm flipH="false" flipV="false" rot="0">
            <a:off x="12487975" y="2780163"/>
            <a:ext cx="1759706" cy="1207549"/>
          </a:xfrm>
          <a:custGeom>
            <a:avLst/>
            <a:gdLst/>
            <a:ahLst/>
            <a:cxnLst/>
            <a:rect r="r" b="b" t="t" l="l"/>
            <a:pathLst>
              <a:path h="1207549" w="1759706">
                <a:moveTo>
                  <a:pt x="0" y="0"/>
                </a:moveTo>
                <a:lnTo>
                  <a:pt x="1759707" y="0"/>
                </a:lnTo>
                <a:lnTo>
                  <a:pt x="1759707" y="1207550"/>
                </a:lnTo>
                <a:lnTo>
                  <a:pt x="0" y="1207550"/>
                </a:lnTo>
                <a:lnTo>
                  <a:pt x="0" y="0"/>
                </a:lnTo>
                <a:close/>
              </a:path>
            </a:pathLst>
          </a:custGeom>
          <a:blipFill>
            <a:blip r:embed="rId12"/>
            <a:stretch>
              <a:fillRect l="0" t="0" r="0" b="0"/>
            </a:stretch>
          </a:blipFill>
        </p:spPr>
      </p:sp>
      <p:sp>
        <p:nvSpPr>
          <p:cNvPr name="Freeform 35" id="35"/>
          <p:cNvSpPr/>
          <p:nvPr/>
        </p:nvSpPr>
        <p:spPr>
          <a:xfrm flipH="false" flipV="false" rot="0">
            <a:off x="14494364" y="4123185"/>
            <a:ext cx="1665372" cy="1279909"/>
          </a:xfrm>
          <a:custGeom>
            <a:avLst/>
            <a:gdLst/>
            <a:ahLst/>
            <a:cxnLst/>
            <a:rect r="r" b="b" t="t" l="l"/>
            <a:pathLst>
              <a:path h="1279909" w="1665372">
                <a:moveTo>
                  <a:pt x="0" y="0"/>
                </a:moveTo>
                <a:lnTo>
                  <a:pt x="1665372" y="0"/>
                </a:lnTo>
                <a:lnTo>
                  <a:pt x="1665372" y="1279909"/>
                </a:lnTo>
                <a:lnTo>
                  <a:pt x="0" y="1279909"/>
                </a:lnTo>
                <a:lnTo>
                  <a:pt x="0" y="0"/>
                </a:lnTo>
                <a:close/>
              </a:path>
            </a:pathLst>
          </a:custGeom>
          <a:blipFill>
            <a:blip r:embed="rId13"/>
            <a:stretch>
              <a:fillRect l="0" t="-1005" r="0" b="-1005"/>
            </a:stretch>
          </a:blipFill>
        </p:spPr>
      </p:sp>
      <p:sp>
        <p:nvSpPr>
          <p:cNvPr name="Freeform 36" id="36"/>
          <p:cNvSpPr/>
          <p:nvPr/>
        </p:nvSpPr>
        <p:spPr>
          <a:xfrm flipH="false" flipV="false" rot="0">
            <a:off x="16338489" y="2780163"/>
            <a:ext cx="1686232" cy="1151179"/>
          </a:xfrm>
          <a:custGeom>
            <a:avLst/>
            <a:gdLst/>
            <a:ahLst/>
            <a:cxnLst/>
            <a:rect r="r" b="b" t="t" l="l"/>
            <a:pathLst>
              <a:path h="1151179" w="1686232">
                <a:moveTo>
                  <a:pt x="0" y="0"/>
                </a:moveTo>
                <a:lnTo>
                  <a:pt x="1686232" y="0"/>
                </a:lnTo>
                <a:lnTo>
                  <a:pt x="1686232" y="1151179"/>
                </a:lnTo>
                <a:lnTo>
                  <a:pt x="0" y="1151179"/>
                </a:lnTo>
                <a:lnTo>
                  <a:pt x="0" y="0"/>
                </a:lnTo>
                <a:close/>
              </a:path>
            </a:pathLst>
          </a:custGeom>
          <a:blipFill>
            <a:blip r:embed="rId14"/>
            <a:stretch>
              <a:fillRect l="-19050" t="0" r="-27998" b="-2623"/>
            </a:stretch>
          </a:blipFill>
        </p:spPr>
      </p:sp>
      <p:sp>
        <p:nvSpPr>
          <p:cNvPr name="Freeform 37" id="37"/>
          <p:cNvSpPr/>
          <p:nvPr/>
        </p:nvSpPr>
        <p:spPr>
          <a:xfrm flipH="false" flipV="false" rot="0">
            <a:off x="15548322" y="6665436"/>
            <a:ext cx="2180675" cy="1777492"/>
          </a:xfrm>
          <a:custGeom>
            <a:avLst/>
            <a:gdLst/>
            <a:ahLst/>
            <a:cxnLst/>
            <a:rect r="r" b="b" t="t" l="l"/>
            <a:pathLst>
              <a:path h="1777492" w="2180675">
                <a:moveTo>
                  <a:pt x="0" y="0"/>
                </a:moveTo>
                <a:lnTo>
                  <a:pt x="2180674" y="0"/>
                </a:lnTo>
                <a:lnTo>
                  <a:pt x="2180674" y="1777492"/>
                </a:lnTo>
                <a:lnTo>
                  <a:pt x="0" y="1777492"/>
                </a:lnTo>
                <a:lnTo>
                  <a:pt x="0" y="0"/>
                </a:lnTo>
                <a:close/>
              </a:path>
            </a:pathLst>
          </a:custGeom>
          <a:blipFill>
            <a:blip r:embed="rId15"/>
            <a:stretch>
              <a:fillRect l="0" t="0" r="0" b="0"/>
            </a:stretch>
          </a:blipFill>
        </p:spPr>
      </p:sp>
      <p:sp>
        <p:nvSpPr>
          <p:cNvPr name="Freeform 38" id="38"/>
          <p:cNvSpPr/>
          <p:nvPr/>
        </p:nvSpPr>
        <p:spPr>
          <a:xfrm flipH="false" flipV="false" rot="0">
            <a:off x="12787612" y="8559147"/>
            <a:ext cx="1678369" cy="1126119"/>
          </a:xfrm>
          <a:custGeom>
            <a:avLst/>
            <a:gdLst/>
            <a:ahLst/>
            <a:cxnLst/>
            <a:rect r="r" b="b" t="t" l="l"/>
            <a:pathLst>
              <a:path h="1126119" w="1678369">
                <a:moveTo>
                  <a:pt x="0" y="0"/>
                </a:moveTo>
                <a:lnTo>
                  <a:pt x="1678369" y="0"/>
                </a:lnTo>
                <a:lnTo>
                  <a:pt x="1678369" y="1126119"/>
                </a:lnTo>
                <a:lnTo>
                  <a:pt x="0" y="1126119"/>
                </a:lnTo>
                <a:lnTo>
                  <a:pt x="0" y="0"/>
                </a:lnTo>
                <a:close/>
              </a:path>
            </a:pathLst>
          </a:custGeom>
          <a:blipFill>
            <a:blip r:embed="rId16"/>
            <a:stretch>
              <a:fillRect l="-14832" t="0" r="-28822" b="-3721"/>
            </a:stretch>
          </a:blipFill>
        </p:spPr>
      </p:sp>
      <p:sp>
        <p:nvSpPr>
          <p:cNvPr name="Freeform 39" id="39"/>
          <p:cNvSpPr/>
          <p:nvPr/>
        </p:nvSpPr>
        <p:spPr>
          <a:xfrm flipH="false" flipV="false" rot="0">
            <a:off x="12988839" y="6706813"/>
            <a:ext cx="2411271" cy="1736115"/>
          </a:xfrm>
          <a:custGeom>
            <a:avLst/>
            <a:gdLst/>
            <a:ahLst/>
            <a:cxnLst/>
            <a:rect r="r" b="b" t="t" l="l"/>
            <a:pathLst>
              <a:path h="1736115" w="2411271">
                <a:moveTo>
                  <a:pt x="0" y="0"/>
                </a:moveTo>
                <a:lnTo>
                  <a:pt x="2411270" y="0"/>
                </a:lnTo>
                <a:lnTo>
                  <a:pt x="2411270" y="1736115"/>
                </a:lnTo>
                <a:lnTo>
                  <a:pt x="0" y="1736115"/>
                </a:lnTo>
                <a:lnTo>
                  <a:pt x="0" y="0"/>
                </a:lnTo>
                <a:close/>
              </a:path>
            </a:pathLst>
          </a:custGeom>
          <a:blipFill>
            <a:blip r:embed="rId17"/>
            <a:stretch>
              <a:fillRect l="0" t="0" r="0" b="0"/>
            </a:stretch>
          </a:blipFill>
        </p:spPr>
      </p:sp>
      <p:sp>
        <p:nvSpPr>
          <p:cNvPr name="Freeform 40" id="40"/>
          <p:cNvSpPr/>
          <p:nvPr/>
        </p:nvSpPr>
        <p:spPr>
          <a:xfrm flipH="false" flipV="false" rot="0">
            <a:off x="14683413" y="8559147"/>
            <a:ext cx="1764439" cy="1290781"/>
          </a:xfrm>
          <a:custGeom>
            <a:avLst/>
            <a:gdLst/>
            <a:ahLst/>
            <a:cxnLst/>
            <a:rect r="r" b="b" t="t" l="l"/>
            <a:pathLst>
              <a:path h="1290781" w="1764439">
                <a:moveTo>
                  <a:pt x="0" y="0"/>
                </a:moveTo>
                <a:lnTo>
                  <a:pt x="1764439" y="0"/>
                </a:lnTo>
                <a:lnTo>
                  <a:pt x="1764439" y="1290781"/>
                </a:lnTo>
                <a:lnTo>
                  <a:pt x="0" y="1290781"/>
                </a:lnTo>
                <a:lnTo>
                  <a:pt x="0" y="0"/>
                </a:lnTo>
                <a:close/>
              </a:path>
            </a:pathLst>
          </a:custGeom>
          <a:blipFill>
            <a:blip r:embed="rId18"/>
            <a:stretch>
              <a:fillRect l="-8276" t="0" r="-39934" b="-60997"/>
            </a:stretch>
          </a:blipFill>
        </p:spPr>
      </p:sp>
      <p:sp>
        <p:nvSpPr>
          <p:cNvPr name="Freeform 41" id="41"/>
          <p:cNvSpPr/>
          <p:nvPr/>
        </p:nvSpPr>
        <p:spPr>
          <a:xfrm flipH="false" flipV="false" rot="0">
            <a:off x="16562990" y="8559147"/>
            <a:ext cx="1511590" cy="1352727"/>
          </a:xfrm>
          <a:custGeom>
            <a:avLst/>
            <a:gdLst/>
            <a:ahLst/>
            <a:cxnLst/>
            <a:rect r="r" b="b" t="t" l="l"/>
            <a:pathLst>
              <a:path h="1352727" w="1511590">
                <a:moveTo>
                  <a:pt x="0" y="0"/>
                </a:moveTo>
                <a:lnTo>
                  <a:pt x="1511589" y="0"/>
                </a:lnTo>
                <a:lnTo>
                  <a:pt x="1511589" y="1352727"/>
                </a:lnTo>
                <a:lnTo>
                  <a:pt x="0" y="1352727"/>
                </a:lnTo>
                <a:lnTo>
                  <a:pt x="0" y="0"/>
                </a:lnTo>
                <a:close/>
              </a:path>
            </a:pathLst>
          </a:custGeom>
          <a:blipFill>
            <a:blip r:embed="rId19"/>
            <a:stretch>
              <a:fillRect l="0" t="0" r="-35865" b="0"/>
            </a:stretch>
          </a:blipFill>
        </p:spPr>
      </p:sp>
      <p:sp>
        <p:nvSpPr>
          <p:cNvPr name="TextBox 42" id="42"/>
          <p:cNvSpPr txBox="true"/>
          <p:nvPr/>
        </p:nvSpPr>
        <p:spPr>
          <a:xfrm rot="0">
            <a:off x="12739061" y="2392886"/>
            <a:ext cx="5536745" cy="264160"/>
          </a:xfrm>
          <a:prstGeom prst="rect">
            <a:avLst/>
          </a:prstGeom>
        </p:spPr>
        <p:txBody>
          <a:bodyPr anchor="t" rtlCol="false" tIns="0" lIns="0" bIns="0" rIns="0">
            <a:spAutoFit/>
          </a:bodyPr>
          <a:lstStyle/>
          <a:p>
            <a:pPr algn="ctr">
              <a:lnSpc>
                <a:spcPts val="2239"/>
              </a:lnSpc>
            </a:pPr>
            <a:r>
              <a:rPr lang="en-US" sz="1599" b="true">
                <a:solidFill>
                  <a:srgbClr val="00A651"/>
                </a:solidFill>
                <a:latin typeface="Canva Sans Bold"/>
                <a:ea typeface="Canva Sans Bold"/>
                <a:cs typeface="Canva Sans Bold"/>
                <a:sym typeface="Canva Sans Bold"/>
              </a:rPr>
              <a:t>Customer feedbacks: Manual bookings Done</a:t>
            </a:r>
          </a:p>
        </p:txBody>
      </p:sp>
      <p:sp>
        <p:nvSpPr>
          <p:cNvPr name="Freeform 43" id="43"/>
          <p:cNvSpPr/>
          <p:nvPr/>
        </p:nvSpPr>
        <p:spPr>
          <a:xfrm flipH="false" flipV="false" rot="0">
            <a:off x="12910859" y="5618757"/>
            <a:ext cx="4978501" cy="927246"/>
          </a:xfrm>
          <a:custGeom>
            <a:avLst/>
            <a:gdLst/>
            <a:ahLst/>
            <a:cxnLst/>
            <a:rect r="r" b="b" t="t" l="l"/>
            <a:pathLst>
              <a:path h="927246" w="4978501">
                <a:moveTo>
                  <a:pt x="0" y="0"/>
                </a:moveTo>
                <a:lnTo>
                  <a:pt x="4978501" y="0"/>
                </a:lnTo>
                <a:lnTo>
                  <a:pt x="4978501" y="927246"/>
                </a:lnTo>
                <a:lnTo>
                  <a:pt x="0" y="927246"/>
                </a:lnTo>
                <a:lnTo>
                  <a:pt x="0" y="0"/>
                </a:lnTo>
                <a:close/>
              </a:path>
            </a:pathLst>
          </a:custGeom>
          <a:blipFill>
            <a:blip r:embed="rId20"/>
            <a:stretch>
              <a:fillRect l="0" t="0" r="0" b="0"/>
            </a:stretch>
          </a:blipFill>
        </p:spPr>
      </p:sp>
      <p:sp>
        <p:nvSpPr>
          <p:cNvPr name="TextBox 44" id="44"/>
          <p:cNvSpPr txBox="true"/>
          <p:nvPr/>
        </p:nvSpPr>
        <p:spPr>
          <a:xfrm rot="0">
            <a:off x="8296145" y="3809332"/>
            <a:ext cx="1428229" cy="775335"/>
          </a:xfrm>
          <a:prstGeom prst="rect">
            <a:avLst/>
          </a:prstGeom>
        </p:spPr>
        <p:txBody>
          <a:bodyPr anchor="t" rtlCol="false" tIns="0" lIns="0" bIns="0" rIns="0">
            <a:spAutoFit/>
          </a:bodyPr>
          <a:lstStyle/>
          <a:p>
            <a:pPr algn="ctr">
              <a:lnSpc>
                <a:spcPts val="2940"/>
              </a:lnSpc>
            </a:pPr>
            <a:r>
              <a:rPr lang="en-US" sz="2100" b="true">
                <a:solidFill>
                  <a:srgbClr val="FFFFFF"/>
                </a:solidFill>
                <a:latin typeface="Times New Roman Bold"/>
                <a:ea typeface="Times New Roman Bold"/>
                <a:cs typeface="Times New Roman Bold"/>
                <a:sym typeface="Times New Roman Bold"/>
              </a:rPr>
              <a:t>SOM</a:t>
            </a:r>
          </a:p>
          <a:p>
            <a:pPr algn="ctr">
              <a:lnSpc>
                <a:spcPts val="2940"/>
              </a:lnSpc>
              <a:spcBef>
                <a:spcPct val="0"/>
              </a:spcBef>
            </a:pPr>
            <a:r>
              <a:rPr lang="en-US" b="true" sz="2100">
                <a:solidFill>
                  <a:srgbClr val="FFFFFF"/>
                </a:solidFill>
                <a:latin typeface="Times New Roman Bold"/>
                <a:ea typeface="Times New Roman Bold"/>
                <a:cs typeface="Times New Roman Bold"/>
                <a:sym typeface="Times New Roman Bold"/>
              </a:rPr>
              <a:t>$</a:t>
            </a:r>
            <a:r>
              <a:rPr lang="en-US" b="true" sz="2100">
                <a:solidFill>
                  <a:srgbClr val="FFFFFF"/>
                </a:solidFill>
                <a:latin typeface="Times New Roman Bold"/>
                <a:ea typeface="Times New Roman Bold"/>
                <a:cs typeface="Times New Roman Bold"/>
                <a:sym typeface="Times New Roman Bold"/>
              </a:rPr>
              <a:t> 100 million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00649" y="172945"/>
            <a:ext cx="4386280" cy="5475034"/>
          </a:xfrm>
          <a:custGeom>
            <a:avLst/>
            <a:gdLst/>
            <a:ahLst/>
            <a:cxnLst/>
            <a:rect r="r" b="b" t="t" l="l"/>
            <a:pathLst>
              <a:path h="5475034" w="4386280">
                <a:moveTo>
                  <a:pt x="0" y="0"/>
                </a:moveTo>
                <a:lnTo>
                  <a:pt x="4386279" y="0"/>
                </a:lnTo>
                <a:lnTo>
                  <a:pt x="4386279" y="5475033"/>
                </a:lnTo>
                <a:lnTo>
                  <a:pt x="0" y="5475033"/>
                </a:lnTo>
                <a:lnTo>
                  <a:pt x="0" y="0"/>
                </a:lnTo>
                <a:close/>
              </a:path>
            </a:pathLst>
          </a:custGeom>
          <a:blipFill>
            <a:blip r:embed="rId2"/>
            <a:stretch>
              <a:fillRect l="0" t="-8654" r="0" b="-4581"/>
            </a:stretch>
          </a:blipFill>
        </p:spPr>
      </p:sp>
      <p:sp>
        <p:nvSpPr>
          <p:cNvPr name="Freeform 3" id="3"/>
          <p:cNvSpPr/>
          <p:nvPr/>
        </p:nvSpPr>
        <p:spPr>
          <a:xfrm flipH="false" flipV="false" rot="0">
            <a:off x="249877" y="707062"/>
            <a:ext cx="5865047" cy="4398785"/>
          </a:xfrm>
          <a:custGeom>
            <a:avLst/>
            <a:gdLst/>
            <a:ahLst/>
            <a:cxnLst/>
            <a:rect r="r" b="b" t="t" l="l"/>
            <a:pathLst>
              <a:path h="4398785" w="5865047">
                <a:moveTo>
                  <a:pt x="0" y="0"/>
                </a:moveTo>
                <a:lnTo>
                  <a:pt x="5865047" y="0"/>
                </a:lnTo>
                <a:lnTo>
                  <a:pt x="5865047" y="4398785"/>
                </a:lnTo>
                <a:lnTo>
                  <a:pt x="0" y="4398785"/>
                </a:lnTo>
                <a:lnTo>
                  <a:pt x="0" y="0"/>
                </a:lnTo>
                <a:close/>
              </a:path>
            </a:pathLst>
          </a:custGeom>
          <a:blipFill>
            <a:blip r:embed="rId3"/>
            <a:stretch>
              <a:fillRect l="0" t="0" r="0" b="0"/>
            </a:stretch>
          </a:blipFill>
        </p:spPr>
      </p:sp>
      <p:sp>
        <p:nvSpPr>
          <p:cNvPr name="Freeform 4" id="4"/>
          <p:cNvSpPr/>
          <p:nvPr/>
        </p:nvSpPr>
        <p:spPr>
          <a:xfrm flipH="false" flipV="false" rot="0">
            <a:off x="10825562" y="707062"/>
            <a:ext cx="7259001" cy="4618090"/>
          </a:xfrm>
          <a:custGeom>
            <a:avLst/>
            <a:gdLst/>
            <a:ahLst/>
            <a:cxnLst/>
            <a:rect r="r" b="b" t="t" l="l"/>
            <a:pathLst>
              <a:path h="4618090" w="7259001">
                <a:moveTo>
                  <a:pt x="0" y="0"/>
                </a:moveTo>
                <a:lnTo>
                  <a:pt x="7259001" y="0"/>
                </a:lnTo>
                <a:lnTo>
                  <a:pt x="7259001" y="4618090"/>
                </a:lnTo>
                <a:lnTo>
                  <a:pt x="0" y="4618090"/>
                </a:lnTo>
                <a:lnTo>
                  <a:pt x="0" y="0"/>
                </a:lnTo>
                <a:close/>
              </a:path>
            </a:pathLst>
          </a:custGeom>
          <a:blipFill>
            <a:blip r:embed="rId4"/>
            <a:stretch>
              <a:fillRect l="0" t="-11078" r="0" b="0"/>
            </a:stretch>
          </a:blipFill>
        </p:spPr>
      </p:sp>
      <p:sp>
        <p:nvSpPr>
          <p:cNvPr name="AutoShape 5" id="5"/>
          <p:cNvSpPr/>
          <p:nvPr/>
        </p:nvSpPr>
        <p:spPr>
          <a:xfrm flipV="true">
            <a:off x="249877" y="5647978"/>
            <a:ext cx="17834686" cy="19050"/>
          </a:xfrm>
          <a:prstGeom prst="line">
            <a:avLst/>
          </a:prstGeom>
          <a:ln cap="flat" w="38100">
            <a:solidFill>
              <a:srgbClr val="000000"/>
            </a:solidFill>
            <a:prstDash val="solid"/>
            <a:headEnd type="none" len="sm" w="sm"/>
            <a:tailEnd type="none" len="sm" w="sm"/>
          </a:ln>
        </p:spPr>
      </p:sp>
      <p:graphicFrame>
        <p:nvGraphicFramePr>
          <p:cNvPr name="Table 6" id="6"/>
          <p:cNvGraphicFramePr>
            <a:graphicFrameLocks noGrp="true"/>
          </p:cNvGraphicFramePr>
          <p:nvPr/>
        </p:nvGraphicFramePr>
        <p:xfrm>
          <a:off x="712513" y="5859780"/>
          <a:ext cx="4939775" cy="4242370"/>
        </p:xfrm>
        <a:graphic>
          <a:graphicData uri="http://schemas.openxmlformats.org/drawingml/2006/table">
            <a:tbl>
              <a:tblPr/>
              <a:tblGrid>
                <a:gridCol w="2469887"/>
                <a:gridCol w="2469887"/>
              </a:tblGrid>
              <a:tr h="1906820">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Segment 1: Young Explorers (18-25 years)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60"/>
                        </a:lnSpc>
                        <a:defRPr/>
                      </a:pPr>
                      <a:r>
                        <a:rPr lang="en-US" sz="1900" b="true">
                          <a:solidFill>
                            <a:srgbClr val="000000"/>
                          </a:solidFill>
                          <a:latin typeface="Times New Roman Bold"/>
                          <a:ea typeface="Times New Roman Bold"/>
                          <a:cs typeface="Times New Roman Bold"/>
                          <a:sym typeface="Times New Roman Bold"/>
                        </a:rPr>
                        <a:t>Tech-savvy college students and young professionals, </a:t>
                      </a:r>
                      <a:endParaRPr lang="en-US" sz="1100"/>
                    </a:p>
                    <a:p>
                      <a:pPr algn="ctr">
                        <a:lnSpc>
                          <a:spcPts val="266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35550">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Value Proposition</a:t>
                      </a:r>
                      <a:r>
                        <a:rPr lang="en-US" sz="2100" b="true">
                          <a:solidFill>
                            <a:srgbClr val="000000"/>
                          </a:solidFill>
                          <a:latin typeface="Times New Roman Bold"/>
                          <a:ea typeface="Times New Roman Bold"/>
                          <a:cs typeface="Times New Roman Bold"/>
                          <a:sym typeface="Times New Roman Bold"/>
                        </a:rPr>
                        <a:t>: Save time with quick, personalized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Channels</a:t>
                      </a:r>
                      <a:endParaRPr lang="en-US" sz="1100"/>
                    </a:p>
                    <a:p>
                      <a:pPr algn="ctr"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Social Media</a:t>
                      </a:r>
                    </a:p>
                    <a:p>
                      <a:pPr algn="ctr"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Influencer</a:t>
                      </a:r>
                    </a:p>
                    <a:p>
                      <a:pPr algn="ctr" marL="453390" indent="-226695" lvl="1">
                        <a:lnSpc>
                          <a:spcPts val="2940"/>
                        </a:lnSpc>
                        <a:buFont typeface="Arial"/>
                        <a:buChar char="•"/>
                      </a:pPr>
                      <a:r>
                        <a:rPr lang="en-US" b="true" sz="2100">
                          <a:solidFill>
                            <a:srgbClr val="000000"/>
                          </a:solidFill>
                          <a:latin typeface="Times New Roman Bold"/>
                          <a:ea typeface="Times New Roman Bold"/>
                          <a:cs typeface="Times New Roman Bold"/>
                          <a:sym typeface="Times New Roman Bold"/>
                        </a:rPr>
                        <a:t>platform</a:t>
                      </a:r>
                    </a:p>
                    <a:p>
                      <a:pPr algn="ctr">
                        <a:lnSpc>
                          <a:spcPts val="29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12513972" y="5876578"/>
          <a:ext cx="4939775" cy="4225572"/>
        </p:xfrm>
        <a:graphic>
          <a:graphicData uri="http://schemas.openxmlformats.org/drawingml/2006/table">
            <a:tbl>
              <a:tblPr/>
              <a:tblGrid>
                <a:gridCol w="2469887"/>
                <a:gridCol w="2469887"/>
              </a:tblGrid>
              <a:tr h="1905290">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Segment 3: Luxury Seekers (35-60 years)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Affluent travelers and high-income professionals.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20282">
                <a:tc>
                  <a:txBody>
                    <a:bodyPr anchor="t" rtlCol="false"/>
                    <a:lstStyle/>
                    <a:p>
                      <a:pPr algn="ctr">
                        <a:lnSpc>
                          <a:spcPts val="2240"/>
                        </a:lnSpc>
                        <a:defRPr/>
                      </a:pPr>
                      <a:r>
                        <a:rPr lang="en-US" sz="1600">
                          <a:solidFill>
                            <a:srgbClr val="000000"/>
                          </a:solidFill>
                          <a:latin typeface="Times New Roman"/>
                          <a:ea typeface="Times New Roman"/>
                          <a:cs typeface="Times New Roman"/>
                          <a:sym typeface="Times New Roman"/>
                        </a:rPr>
                        <a:t>Luxury stays and private tours.</a:t>
                      </a:r>
                      <a:r>
                        <a:rPr lang="en-US" sz="1600">
                          <a:solidFill>
                            <a:srgbClr val="000000"/>
                          </a:solidFill>
                          <a:latin typeface="Times New Roman"/>
                          <a:ea typeface="Times New Roman"/>
                          <a:cs typeface="Times New Roman"/>
                          <a:sym typeface="Times New Roman"/>
                        </a:rPr>
                        <a:t>Exclusive activities</a:t>
                      </a:r>
                      <a:endParaRPr lang="en-US" sz="1100"/>
                    </a:p>
                    <a:p>
                      <a:pPr algn="ctr">
                        <a:lnSpc>
                          <a:spcPts val="22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Times New Roman"/>
                          <a:ea typeface="Times New Roman"/>
                          <a:cs typeface="Times New Roman"/>
                          <a:sym typeface="Times New Roman"/>
                        </a:rPr>
                        <a:t>VIP customer support for premium users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6674113" y="5990878"/>
          <a:ext cx="4939775" cy="4111272"/>
        </p:xfrm>
        <a:graphic>
          <a:graphicData uri="http://schemas.openxmlformats.org/drawingml/2006/table">
            <a:tbl>
              <a:tblPr/>
              <a:tblGrid>
                <a:gridCol w="2469887"/>
                <a:gridCol w="2469887"/>
              </a:tblGrid>
              <a:tr h="2038374">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Segment 2: Family Travelers (30-50 years)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Times New Roman Bold"/>
                          <a:ea typeface="Times New Roman Bold"/>
                          <a:cs typeface="Times New Roman Bold"/>
                          <a:sym typeface="Times New Roman Bold"/>
                        </a:rPr>
                        <a:t>Parents and middle-aged individuals</a:t>
                      </a:r>
                      <a:endParaRPr lang="en-US" sz="1100"/>
                    </a:p>
                    <a:p>
                      <a:pPr algn="ctr">
                        <a:lnSpc>
                          <a:spcPts val="29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72898">
                <a:tc>
                  <a:txBody>
                    <a:bodyPr anchor="t" rtlCol="false"/>
                    <a:lstStyle/>
                    <a:p>
                      <a:pPr algn="l">
                        <a:lnSpc>
                          <a:spcPts val="1679"/>
                        </a:lnSpc>
                        <a:defRPr/>
                      </a:pPr>
                      <a:r>
                        <a:rPr lang="en-US" sz="1200" b="true">
                          <a:solidFill>
                            <a:srgbClr val="000000"/>
                          </a:solidFill>
                          <a:latin typeface="Arimo Bold"/>
                          <a:ea typeface="Arimo Bold"/>
                          <a:cs typeface="Arimo Bold"/>
                          <a:sym typeface="Arimo Bold"/>
                        </a:rPr>
                        <a:t>Family-friendly destinations &amp; accommodations.Activities catering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679"/>
                        </a:lnSpc>
                        <a:defRPr/>
                      </a:pPr>
                      <a:r>
                        <a:rPr lang="en-US" b="true" sz="1200" strike="noStrike" u="none">
                          <a:solidFill>
                            <a:srgbClr val="000000"/>
                          </a:solidFill>
                          <a:latin typeface="Arimo Bold"/>
                          <a:ea typeface="Arimo Bold"/>
                          <a:cs typeface="Arimo Bold"/>
                          <a:sym typeface="Arimo Bold"/>
                        </a:rPr>
                        <a:t>Facebook groups, Pinterest boards for family travel.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8236494" y="5653695"/>
            <a:ext cx="2051075" cy="356233"/>
          </a:xfrm>
          <a:prstGeom prst="rect">
            <a:avLst/>
          </a:prstGeom>
        </p:spPr>
        <p:txBody>
          <a:bodyPr anchor="t" rtlCol="false" tIns="0" lIns="0" bIns="0" rIns="0">
            <a:spAutoFit/>
          </a:bodyPr>
          <a:lstStyle/>
          <a:p>
            <a:pPr algn="ctr">
              <a:lnSpc>
                <a:spcPts val="2940"/>
              </a:lnSpc>
            </a:pPr>
            <a:r>
              <a:rPr lang="en-US" sz="2100" b="true">
                <a:solidFill>
                  <a:srgbClr val="212867"/>
                </a:solidFill>
                <a:latin typeface="Canva Sans Bold"/>
                <a:ea typeface="Canva Sans Bold"/>
                <a:cs typeface="Canva Sans Bold"/>
                <a:sym typeface="Canva Sans Bold"/>
              </a:rPr>
              <a:t>USER PERSONA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589" y="418114"/>
            <a:ext cx="4399534" cy="1995523"/>
          </a:xfrm>
          <a:custGeom>
            <a:avLst/>
            <a:gdLst/>
            <a:ahLst/>
            <a:cxnLst/>
            <a:rect r="r" b="b" t="t" l="l"/>
            <a:pathLst>
              <a:path h="1995523" w="4399534">
                <a:moveTo>
                  <a:pt x="0" y="0"/>
                </a:moveTo>
                <a:lnTo>
                  <a:pt x="4399534" y="0"/>
                </a:lnTo>
                <a:lnTo>
                  <a:pt x="4399534" y="1995523"/>
                </a:lnTo>
                <a:lnTo>
                  <a:pt x="0" y="19955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53637">
            <a:off x="-6719859" y="8111275"/>
            <a:ext cx="14990034" cy="14990034"/>
          </a:xfrm>
          <a:custGeom>
            <a:avLst/>
            <a:gdLst/>
            <a:ahLst/>
            <a:cxnLst/>
            <a:rect r="r" b="b" t="t" l="l"/>
            <a:pathLst>
              <a:path h="14990034" w="14990034">
                <a:moveTo>
                  <a:pt x="0" y="0"/>
                </a:moveTo>
                <a:lnTo>
                  <a:pt x="14990035" y="0"/>
                </a:lnTo>
                <a:lnTo>
                  <a:pt x="14990035" y="14990034"/>
                </a:lnTo>
                <a:lnTo>
                  <a:pt x="0" y="14990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757906" y="259616"/>
            <a:ext cx="3235671" cy="1670415"/>
          </a:xfrm>
          <a:custGeom>
            <a:avLst/>
            <a:gdLst/>
            <a:ahLst/>
            <a:cxnLst/>
            <a:rect r="r" b="b" t="t" l="l"/>
            <a:pathLst>
              <a:path h="1670415" w="3235671">
                <a:moveTo>
                  <a:pt x="0" y="0"/>
                </a:moveTo>
                <a:lnTo>
                  <a:pt x="3235671" y="0"/>
                </a:lnTo>
                <a:lnTo>
                  <a:pt x="3235671" y="1670415"/>
                </a:lnTo>
                <a:lnTo>
                  <a:pt x="0" y="1670415"/>
                </a:lnTo>
                <a:lnTo>
                  <a:pt x="0" y="0"/>
                </a:lnTo>
                <a:close/>
              </a:path>
            </a:pathLst>
          </a:custGeom>
          <a:blipFill>
            <a:blip r:embed="rId6"/>
            <a:stretch>
              <a:fillRect l="0" t="0" r="0" b="0"/>
            </a:stretch>
          </a:blipFill>
        </p:spPr>
      </p:sp>
      <p:sp>
        <p:nvSpPr>
          <p:cNvPr name="Freeform 5" id="5"/>
          <p:cNvSpPr/>
          <p:nvPr/>
        </p:nvSpPr>
        <p:spPr>
          <a:xfrm flipH="false" flipV="false" rot="0">
            <a:off x="14596925" y="2427928"/>
            <a:ext cx="1291904" cy="1192527"/>
          </a:xfrm>
          <a:custGeom>
            <a:avLst/>
            <a:gdLst/>
            <a:ahLst/>
            <a:cxnLst/>
            <a:rect r="r" b="b" t="t" l="l"/>
            <a:pathLst>
              <a:path h="1192527" w="1291904">
                <a:moveTo>
                  <a:pt x="0" y="0"/>
                </a:moveTo>
                <a:lnTo>
                  <a:pt x="1291904" y="0"/>
                </a:lnTo>
                <a:lnTo>
                  <a:pt x="1291904" y="1192527"/>
                </a:lnTo>
                <a:lnTo>
                  <a:pt x="0" y="1192527"/>
                </a:lnTo>
                <a:lnTo>
                  <a:pt x="0" y="0"/>
                </a:lnTo>
                <a:close/>
              </a:path>
            </a:pathLst>
          </a:custGeom>
          <a:blipFill>
            <a:blip r:embed="rId7"/>
            <a:stretch>
              <a:fillRect l="-34259" t="-114388" r="-272921" b="-318677"/>
            </a:stretch>
          </a:blipFill>
        </p:spPr>
      </p:sp>
      <p:sp>
        <p:nvSpPr>
          <p:cNvPr name="Freeform 6" id="6"/>
          <p:cNvSpPr/>
          <p:nvPr/>
        </p:nvSpPr>
        <p:spPr>
          <a:xfrm flipH="false" flipV="false" rot="0">
            <a:off x="5044917" y="2567245"/>
            <a:ext cx="1123074" cy="1076587"/>
          </a:xfrm>
          <a:custGeom>
            <a:avLst/>
            <a:gdLst/>
            <a:ahLst/>
            <a:cxnLst/>
            <a:rect r="r" b="b" t="t" l="l"/>
            <a:pathLst>
              <a:path h="1076587" w="1123074">
                <a:moveTo>
                  <a:pt x="0" y="0"/>
                </a:moveTo>
                <a:lnTo>
                  <a:pt x="1123074" y="0"/>
                </a:lnTo>
                <a:lnTo>
                  <a:pt x="1123074" y="1076587"/>
                </a:lnTo>
                <a:lnTo>
                  <a:pt x="0" y="1076587"/>
                </a:lnTo>
                <a:lnTo>
                  <a:pt x="0" y="0"/>
                </a:lnTo>
                <a:close/>
              </a:path>
            </a:pathLst>
          </a:custGeom>
          <a:blipFill>
            <a:blip r:embed="rId7"/>
            <a:stretch>
              <a:fillRect l="-179513" t="-133013" r="-188877" b="-357459"/>
            </a:stretch>
          </a:blipFill>
        </p:spPr>
      </p:sp>
      <p:sp>
        <p:nvSpPr>
          <p:cNvPr name="Freeform 7" id="7"/>
          <p:cNvSpPr/>
          <p:nvPr/>
        </p:nvSpPr>
        <p:spPr>
          <a:xfrm flipH="false" flipV="false" rot="0">
            <a:off x="11383281" y="2427928"/>
            <a:ext cx="1207998" cy="1163944"/>
          </a:xfrm>
          <a:custGeom>
            <a:avLst/>
            <a:gdLst/>
            <a:ahLst/>
            <a:cxnLst/>
            <a:rect r="r" b="b" t="t" l="l"/>
            <a:pathLst>
              <a:path h="1163944" w="1207998">
                <a:moveTo>
                  <a:pt x="0" y="0"/>
                </a:moveTo>
                <a:lnTo>
                  <a:pt x="1207999" y="0"/>
                </a:lnTo>
                <a:lnTo>
                  <a:pt x="1207999" y="1163944"/>
                </a:lnTo>
                <a:lnTo>
                  <a:pt x="0" y="1163944"/>
                </a:lnTo>
                <a:lnTo>
                  <a:pt x="0" y="0"/>
                </a:lnTo>
                <a:close/>
              </a:path>
            </a:pathLst>
          </a:custGeom>
          <a:blipFill>
            <a:blip r:embed="rId7"/>
            <a:stretch>
              <a:fillRect l="-36638" t="-314994" r="-298823" b="-131162"/>
            </a:stretch>
          </a:blipFill>
        </p:spPr>
      </p:sp>
      <p:sp>
        <p:nvSpPr>
          <p:cNvPr name="Freeform 8" id="8"/>
          <p:cNvSpPr/>
          <p:nvPr/>
        </p:nvSpPr>
        <p:spPr>
          <a:xfrm flipH="false" flipV="false" rot="0">
            <a:off x="8252260" y="2427928"/>
            <a:ext cx="1291904" cy="1192527"/>
          </a:xfrm>
          <a:custGeom>
            <a:avLst/>
            <a:gdLst/>
            <a:ahLst/>
            <a:cxnLst/>
            <a:rect r="r" b="b" t="t" l="l"/>
            <a:pathLst>
              <a:path h="1192527" w="1291904">
                <a:moveTo>
                  <a:pt x="0" y="0"/>
                </a:moveTo>
                <a:lnTo>
                  <a:pt x="1291904" y="0"/>
                </a:lnTo>
                <a:lnTo>
                  <a:pt x="1291904" y="1192527"/>
                </a:lnTo>
                <a:lnTo>
                  <a:pt x="0" y="1192527"/>
                </a:lnTo>
                <a:lnTo>
                  <a:pt x="0" y="0"/>
                </a:lnTo>
                <a:close/>
              </a:path>
            </a:pathLst>
          </a:custGeom>
          <a:blipFill>
            <a:blip r:embed="rId7"/>
            <a:stretch>
              <a:fillRect l="-153490" t="-304666" r="-153690" b="-128399"/>
            </a:stretch>
          </a:blipFill>
        </p:spPr>
      </p:sp>
      <p:sp>
        <p:nvSpPr>
          <p:cNvPr name="Freeform 9" id="9"/>
          <p:cNvSpPr/>
          <p:nvPr/>
        </p:nvSpPr>
        <p:spPr>
          <a:xfrm flipH="false" flipV="false" rot="0">
            <a:off x="1613001" y="2500994"/>
            <a:ext cx="1271447" cy="1090878"/>
          </a:xfrm>
          <a:custGeom>
            <a:avLst/>
            <a:gdLst/>
            <a:ahLst/>
            <a:cxnLst/>
            <a:rect r="r" b="b" t="t" l="l"/>
            <a:pathLst>
              <a:path h="1090878" w="1271447">
                <a:moveTo>
                  <a:pt x="0" y="0"/>
                </a:moveTo>
                <a:lnTo>
                  <a:pt x="1271447" y="0"/>
                </a:lnTo>
                <a:lnTo>
                  <a:pt x="1271447" y="1090878"/>
                </a:lnTo>
                <a:lnTo>
                  <a:pt x="0" y="1090878"/>
                </a:lnTo>
                <a:lnTo>
                  <a:pt x="0" y="0"/>
                </a:lnTo>
                <a:close/>
              </a:path>
            </a:pathLst>
          </a:custGeom>
          <a:blipFill>
            <a:blip r:embed="rId7"/>
            <a:stretch>
              <a:fillRect l="-277108" t="-133055" r="-36623" b="-349682"/>
            </a:stretch>
          </a:blipFill>
        </p:spPr>
      </p:sp>
      <p:sp>
        <p:nvSpPr>
          <p:cNvPr name="TextBox 10" id="10"/>
          <p:cNvSpPr txBox="true"/>
          <p:nvPr/>
        </p:nvSpPr>
        <p:spPr>
          <a:xfrm rot="0">
            <a:off x="853113" y="566558"/>
            <a:ext cx="3788724" cy="1166515"/>
          </a:xfrm>
          <a:prstGeom prst="rect">
            <a:avLst/>
          </a:prstGeom>
        </p:spPr>
        <p:txBody>
          <a:bodyPr anchor="t" rtlCol="false" tIns="0" lIns="0" bIns="0" rIns="0">
            <a:spAutoFit/>
          </a:bodyPr>
          <a:lstStyle/>
          <a:p>
            <a:pPr algn="l">
              <a:lnSpc>
                <a:spcPts val="4583"/>
              </a:lnSpc>
            </a:pPr>
            <a:r>
              <a:rPr lang="en-US" sz="3951" b="true">
                <a:solidFill>
                  <a:srgbClr val="FFFFFF"/>
                </a:solidFill>
                <a:latin typeface="Montserrat Classic Bold"/>
                <a:ea typeface="Montserrat Classic Bold"/>
                <a:cs typeface="Montserrat Classic Bold"/>
                <a:sym typeface="Montserrat Classic Bold"/>
              </a:rPr>
              <a:t>REVENUE </a:t>
            </a:r>
          </a:p>
          <a:p>
            <a:pPr algn="l">
              <a:lnSpc>
                <a:spcPts val="4583"/>
              </a:lnSpc>
            </a:pPr>
            <a:r>
              <a:rPr lang="en-US" b="true" sz="3951">
                <a:solidFill>
                  <a:srgbClr val="FFFFFF"/>
                </a:solidFill>
                <a:latin typeface="Montserrat Classic Bold"/>
                <a:ea typeface="Montserrat Classic Bold"/>
                <a:cs typeface="Montserrat Classic Bold"/>
                <a:sym typeface="Montserrat Classic Bold"/>
              </a:rPr>
              <a:t>MODEL</a:t>
            </a:r>
          </a:p>
        </p:txBody>
      </p:sp>
      <p:sp>
        <p:nvSpPr>
          <p:cNvPr name="TextBox 11" id="11"/>
          <p:cNvSpPr txBox="true"/>
          <p:nvPr/>
        </p:nvSpPr>
        <p:spPr>
          <a:xfrm rot="0">
            <a:off x="1028700" y="3917567"/>
            <a:ext cx="2875359" cy="349250"/>
          </a:xfrm>
          <a:prstGeom prst="rect">
            <a:avLst/>
          </a:prstGeom>
        </p:spPr>
        <p:txBody>
          <a:bodyPr anchor="t" rtlCol="false" tIns="0" lIns="0" bIns="0" rIns="0">
            <a:spAutoFit/>
          </a:bodyPr>
          <a:lstStyle/>
          <a:p>
            <a:pPr algn="ctr">
              <a:lnSpc>
                <a:spcPts val="2800"/>
              </a:lnSpc>
            </a:pPr>
            <a:r>
              <a:rPr lang="en-US" sz="2000" b="true">
                <a:solidFill>
                  <a:srgbClr val="212867"/>
                </a:solidFill>
                <a:latin typeface="Canva Sans Bold"/>
                <a:ea typeface="Canva Sans Bold"/>
                <a:cs typeface="Canva Sans Bold"/>
                <a:sym typeface="Canva Sans Bold"/>
              </a:rPr>
              <a:t>Integrated Booking </a:t>
            </a:r>
          </a:p>
        </p:txBody>
      </p:sp>
      <p:sp>
        <p:nvSpPr>
          <p:cNvPr name="TextBox 12" id="12"/>
          <p:cNvSpPr txBox="true"/>
          <p:nvPr/>
        </p:nvSpPr>
        <p:spPr>
          <a:xfrm rot="0">
            <a:off x="1069508" y="4362067"/>
            <a:ext cx="2796034" cy="3323590"/>
          </a:xfrm>
          <a:prstGeom prst="rect">
            <a:avLst/>
          </a:prstGeom>
        </p:spPr>
        <p:txBody>
          <a:bodyPr anchor="t" rtlCol="false" tIns="0" lIns="0" bIns="0" rIns="0">
            <a:spAutoFit/>
          </a:bodyPr>
          <a:lstStyle/>
          <a:p>
            <a:pPr algn="ctr">
              <a:lnSpc>
                <a:spcPts val="2659"/>
              </a:lnSpc>
            </a:pPr>
            <a:r>
              <a:rPr lang="en-US" sz="1899" b="true">
                <a:solidFill>
                  <a:srgbClr val="314FDD"/>
                </a:solidFill>
                <a:latin typeface="Canva Sans Bold"/>
                <a:ea typeface="Canva Sans Bold"/>
                <a:cs typeface="Canva Sans Bold"/>
                <a:sym typeface="Canva Sans Bold"/>
              </a:rPr>
              <a:t>Commission</a:t>
            </a:r>
            <a:r>
              <a:rPr lang="en-US" sz="1899">
                <a:solidFill>
                  <a:srgbClr val="314FDD"/>
                </a:solidFill>
                <a:latin typeface="Canva Sans"/>
                <a:ea typeface="Canva Sans"/>
                <a:cs typeface="Canva Sans"/>
                <a:sym typeface="Canva Sans"/>
              </a:rPr>
              <a:t>-based earnings from partnered flights, hotels, and activity bookings. Dynamic pricing models leveraging AI to match user budgets and preferences.</a:t>
            </a:r>
          </a:p>
          <a:p>
            <a:pPr algn="ctr">
              <a:lnSpc>
                <a:spcPts val="2659"/>
              </a:lnSpc>
            </a:pPr>
          </a:p>
        </p:txBody>
      </p:sp>
      <p:sp>
        <p:nvSpPr>
          <p:cNvPr name="TextBox 13" id="13"/>
          <p:cNvSpPr txBox="true"/>
          <p:nvPr/>
        </p:nvSpPr>
        <p:spPr>
          <a:xfrm rot="0">
            <a:off x="4350173" y="3917567"/>
            <a:ext cx="2875359" cy="349250"/>
          </a:xfrm>
          <a:prstGeom prst="rect">
            <a:avLst/>
          </a:prstGeom>
        </p:spPr>
        <p:txBody>
          <a:bodyPr anchor="t" rtlCol="false" tIns="0" lIns="0" bIns="0" rIns="0">
            <a:spAutoFit/>
          </a:bodyPr>
          <a:lstStyle/>
          <a:p>
            <a:pPr algn="ctr">
              <a:lnSpc>
                <a:spcPts val="2800"/>
              </a:lnSpc>
            </a:pPr>
            <a:r>
              <a:rPr lang="en-US" sz="2000" b="true">
                <a:solidFill>
                  <a:srgbClr val="212867"/>
                </a:solidFill>
                <a:latin typeface="Canva Sans Bold"/>
                <a:ea typeface="Canva Sans Bold"/>
                <a:cs typeface="Canva Sans Bold"/>
                <a:sym typeface="Canva Sans Bold"/>
              </a:rPr>
              <a:t>PERSONALISED PLANS</a:t>
            </a:r>
          </a:p>
        </p:txBody>
      </p:sp>
      <p:sp>
        <p:nvSpPr>
          <p:cNvPr name="TextBox 14" id="14"/>
          <p:cNvSpPr txBox="true"/>
          <p:nvPr/>
        </p:nvSpPr>
        <p:spPr>
          <a:xfrm rot="0">
            <a:off x="4390981" y="4362067"/>
            <a:ext cx="2796034" cy="2323465"/>
          </a:xfrm>
          <a:prstGeom prst="rect">
            <a:avLst/>
          </a:prstGeom>
        </p:spPr>
        <p:txBody>
          <a:bodyPr anchor="t" rtlCol="false" tIns="0" lIns="0" bIns="0" rIns="0">
            <a:spAutoFit/>
          </a:bodyPr>
          <a:lstStyle/>
          <a:p>
            <a:pPr algn="ctr">
              <a:lnSpc>
                <a:spcPts val="2659"/>
              </a:lnSpc>
            </a:pPr>
            <a:r>
              <a:rPr lang="en-US" sz="1899">
                <a:solidFill>
                  <a:srgbClr val="314FDD"/>
                </a:solidFill>
                <a:latin typeface="Canva Sans"/>
                <a:ea typeface="Canva Sans"/>
                <a:cs typeface="Canva Sans"/>
                <a:sym typeface="Canva Sans"/>
              </a:rPr>
              <a:t>Free tier with basic planning tools. Paid tiers offering enhanced </a:t>
            </a:r>
            <a:r>
              <a:rPr lang="en-US" sz="1899" b="true">
                <a:solidFill>
                  <a:srgbClr val="314FDD"/>
                </a:solidFill>
                <a:latin typeface="Canva Sans Bold"/>
                <a:ea typeface="Canva Sans Bold"/>
                <a:cs typeface="Canva Sans Bold"/>
                <a:sym typeface="Canva Sans Bold"/>
              </a:rPr>
              <a:t>personalization</a:t>
            </a:r>
            <a:r>
              <a:rPr lang="en-US" sz="1899">
                <a:solidFill>
                  <a:srgbClr val="314FDD"/>
                </a:solidFill>
                <a:latin typeface="Canva Sans"/>
                <a:ea typeface="Canva Sans"/>
                <a:cs typeface="Canva Sans"/>
                <a:sym typeface="Canva Sans"/>
              </a:rPr>
              <a:t>, exclusive deals, and concierge services.</a:t>
            </a:r>
          </a:p>
          <a:p>
            <a:pPr algn="ctr">
              <a:lnSpc>
                <a:spcPts val="2659"/>
              </a:lnSpc>
            </a:pPr>
          </a:p>
        </p:txBody>
      </p:sp>
      <p:sp>
        <p:nvSpPr>
          <p:cNvPr name="TextBox 15" id="15"/>
          <p:cNvSpPr txBox="true"/>
          <p:nvPr/>
        </p:nvSpPr>
        <p:spPr>
          <a:xfrm rot="0">
            <a:off x="13805197" y="3831030"/>
            <a:ext cx="2875359" cy="349250"/>
          </a:xfrm>
          <a:prstGeom prst="rect">
            <a:avLst/>
          </a:prstGeom>
        </p:spPr>
        <p:txBody>
          <a:bodyPr anchor="t" rtlCol="false" tIns="0" lIns="0" bIns="0" rIns="0">
            <a:spAutoFit/>
          </a:bodyPr>
          <a:lstStyle/>
          <a:p>
            <a:pPr algn="ctr">
              <a:lnSpc>
                <a:spcPts val="2800"/>
              </a:lnSpc>
            </a:pPr>
            <a:r>
              <a:rPr lang="en-US" sz="2000" b="true">
                <a:solidFill>
                  <a:srgbClr val="212867"/>
                </a:solidFill>
                <a:latin typeface="Canva Sans Bold"/>
                <a:ea typeface="Canva Sans Bold"/>
                <a:cs typeface="Canva Sans Bold"/>
                <a:sym typeface="Canva Sans Bold"/>
              </a:rPr>
              <a:t>Data-Driven Insights</a:t>
            </a:r>
          </a:p>
        </p:txBody>
      </p:sp>
      <p:sp>
        <p:nvSpPr>
          <p:cNvPr name="TextBox 16" id="16"/>
          <p:cNvSpPr txBox="true"/>
          <p:nvPr/>
        </p:nvSpPr>
        <p:spPr>
          <a:xfrm rot="0">
            <a:off x="13846005" y="4275530"/>
            <a:ext cx="2796034" cy="2323465"/>
          </a:xfrm>
          <a:prstGeom prst="rect">
            <a:avLst/>
          </a:prstGeom>
        </p:spPr>
        <p:txBody>
          <a:bodyPr anchor="t" rtlCol="false" tIns="0" lIns="0" bIns="0" rIns="0">
            <a:spAutoFit/>
          </a:bodyPr>
          <a:lstStyle/>
          <a:p>
            <a:pPr algn="ctr">
              <a:lnSpc>
                <a:spcPts val="2659"/>
              </a:lnSpc>
            </a:pPr>
            <a:r>
              <a:rPr lang="en-US" sz="1899">
                <a:solidFill>
                  <a:srgbClr val="314FDD"/>
                </a:solidFill>
                <a:latin typeface="Canva Sans"/>
                <a:ea typeface="Canva Sans"/>
                <a:cs typeface="Canva Sans"/>
                <a:sym typeface="Canva Sans"/>
              </a:rPr>
              <a:t>Use anonymized travel data (with user consent) to provide actionable insights to travel brands, enhancing their offerings.</a:t>
            </a:r>
          </a:p>
        </p:txBody>
      </p:sp>
      <p:sp>
        <p:nvSpPr>
          <p:cNvPr name="TextBox 17" id="17"/>
          <p:cNvSpPr txBox="true"/>
          <p:nvPr/>
        </p:nvSpPr>
        <p:spPr>
          <a:xfrm rot="0">
            <a:off x="10549601" y="3762784"/>
            <a:ext cx="2875359" cy="701675"/>
          </a:xfrm>
          <a:prstGeom prst="rect">
            <a:avLst/>
          </a:prstGeom>
        </p:spPr>
        <p:txBody>
          <a:bodyPr anchor="t" rtlCol="false" tIns="0" lIns="0" bIns="0" rIns="0">
            <a:spAutoFit/>
          </a:bodyPr>
          <a:lstStyle/>
          <a:p>
            <a:pPr algn="ctr">
              <a:lnSpc>
                <a:spcPts val="2800"/>
              </a:lnSpc>
            </a:pPr>
            <a:r>
              <a:rPr lang="en-US" sz="2000" b="true">
                <a:solidFill>
                  <a:srgbClr val="212867"/>
                </a:solidFill>
                <a:latin typeface="Canva Sans Bold"/>
                <a:ea typeface="Canva Sans Bold"/>
                <a:cs typeface="Canva Sans Bold"/>
                <a:sym typeface="Canva Sans Bold"/>
              </a:rPr>
              <a:t>MICRO/MAJOR INFLUENCER’S</a:t>
            </a:r>
          </a:p>
        </p:txBody>
      </p:sp>
      <p:sp>
        <p:nvSpPr>
          <p:cNvPr name="TextBox 18" id="18"/>
          <p:cNvSpPr txBox="true"/>
          <p:nvPr/>
        </p:nvSpPr>
        <p:spPr>
          <a:xfrm rot="0">
            <a:off x="10765005" y="4606796"/>
            <a:ext cx="2796034" cy="2656840"/>
          </a:xfrm>
          <a:prstGeom prst="rect">
            <a:avLst/>
          </a:prstGeom>
        </p:spPr>
        <p:txBody>
          <a:bodyPr anchor="t" rtlCol="false" tIns="0" lIns="0" bIns="0" rIns="0">
            <a:spAutoFit/>
          </a:bodyPr>
          <a:lstStyle/>
          <a:p>
            <a:pPr algn="ctr">
              <a:lnSpc>
                <a:spcPts val="2659"/>
              </a:lnSpc>
            </a:pPr>
            <a:r>
              <a:rPr lang="en-US" sz="1899">
                <a:solidFill>
                  <a:srgbClr val="314FDD"/>
                </a:solidFill>
                <a:latin typeface="Canva Sans"/>
                <a:ea typeface="Canva Sans"/>
                <a:cs typeface="Canva Sans"/>
                <a:sym typeface="Canva Sans"/>
              </a:rPr>
              <a:t>collaborate with Travel  influencers to amplify our brand reach for marketing and drive travel inspiration along with </a:t>
            </a:r>
            <a:r>
              <a:rPr lang="en-US" sz="1899" b="true">
                <a:solidFill>
                  <a:srgbClr val="314FDD"/>
                </a:solidFill>
                <a:latin typeface="Canva Sans Bold"/>
                <a:ea typeface="Canva Sans Bold"/>
                <a:cs typeface="Canva Sans Bold"/>
                <a:sym typeface="Canva Sans Bold"/>
              </a:rPr>
              <a:t>Trip Planning </a:t>
            </a:r>
            <a:r>
              <a:rPr lang="en-US" sz="1899">
                <a:solidFill>
                  <a:srgbClr val="314FDD"/>
                </a:solidFill>
                <a:latin typeface="Canva Sans"/>
                <a:ea typeface="Canva Sans"/>
                <a:cs typeface="Canva Sans"/>
                <a:sym typeface="Canva Sans"/>
              </a:rPr>
              <a:t>with Influencers and </a:t>
            </a:r>
            <a:r>
              <a:rPr lang="en-US" sz="1899" b="true">
                <a:solidFill>
                  <a:srgbClr val="314FDD"/>
                </a:solidFill>
                <a:latin typeface="Canva Sans Bold"/>
                <a:ea typeface="Canva Sans Bold"/>
                <a:cs typeface="Canva Sans Bold"/>
                <a:sym typeface="Canva Sans Bold"/>
              </a:rPr>
              <a:t>Corporate</a:t>
            </a:r>
            <a:r>
              <a:rPr lang="en-US" sz="1899">
                <a:solidFill>
                  <a:srgbClr val="314FDD"/>
                </a:solidFill>
                <a:latin typeface="Canva Sans"/>
                <a:ea typeface="Canva Sans"/>
                <a:cs typeface="Canva Sans"/>
                <a:sym typeface="Canva Sans"/>
              </a:rPr>
              <a:t>.</a:t>
            </a:r>
          </a:p>
        </p:txBody>
      </p:sp>
      <p:sp>
        <p:nvSpPr>
          <p:cNvPr name="TextBox 19" id="19"/>
          <p:cNvSpPr txBox="true"/>
          <p:nvPr/>
        </p:nvSpPr>
        <p:spPr>
          <a:xfrm rot="0">
            <a:off x="7559344" y="3932679"/>
            <a:ext cx="2875359" cy="349250"/>
          </a:xfrm>
          <a:prstGeom prst="rect">
            <a:avLst/>
          </a:prstGeom>
        </p:spPr>
        <p:txBody>
          <a:bodyPr anchor="t" rtlCol="false" tIns="0" lIns="0" bIns="0" rIns="0">
            <a:spAutoFit/>
          </a:bodyPr>
          <a:lstStyle/>
          <a:p>
            <a:pPr algn="ctr">
              <a:lnSpc>
                <a:spcPts val="2800"/>
              </a:lnSpc>
            </a:pPr>
            <a:r>
              <a:rPr lang="en-US" sz="2000" b="true">
                <a:solidFill>
                  <a:srgbClr val="212867"/>
                </a:solidFill>
                <a:latin typeface="Canva Sans Bold"/>
                <a:ea typeface="Canva Sans Bold"/>
                <a:cs typeface="Canva Sans Bold"/>
                <a:sym typeface="Canva Sans Bold"/>
              </a:rPr>
              <a:t>TRAVEL PATNER’S</a:t>
            </a:r>
          </a:p>
        </p:txBody>
      </p:sp>
      <p:sp>
        <p:nvSpPr>
          <p:cNvPr name="TextBox 20" id="20"/>
          <p:cNvSpPr txBox="true"/>
          <p:nvPr/>
        </p:nvSpPr>
        <p:spPr>
          <a:xfrm rot="0">
            <a:off x="7638670" y="4362067"/>
            <a:ext cx="2796034" cy="2990215"/>
          </a:xfrm>
          <a:prstGeom prst="rect">
            <a:avLst/>
          </a:prstGeom>
        </p:spPr>
        <p:txBody>
          <a:bodyPr anchor="t" rtlCol="false" tIns="0" lIns="0" bIns="0" rIns="0">
            <a:spAutoFit/>
          </a:bodyPr>
          <a:lstStyle/>
          <a:p>
            <a:pPr algn="ctr">
              <a:lnSpc>
                <a:spcPts val="2659"/>
              </a:lnSpc>
            </a:pPr>
            <a:r>
              <a:rPr lang="en-US" sz="1899">
                <a:solidFill>
                  <a:srgbClr val="314FDD"/>
                </a:solidFill>
                <a:latin typeface="Canva Sans"/>
                <a:ea typeface="Canva Sans"/>
                <a:cs typeface="Canva Sans"/>
                <a:sym typeface="Canva Sans"/>
              </a:rPr>
              <a:t>by partnering with local </a:t>
            </a:r>
            <a:r>
              <a:rPr lang="en-US" sz="1899" b="true">
                <a:solidFill>
                  <a:srgbClr val="314FDD"/>
                </a:solidFill>
                <a:latin typeface="Canva Sans Bold"/>
                <a:ea typeface="Canva Sans Bold"/>
                <a:cs typeface="Canva Sans Bold"/>
                <a:sym typeface="Canva Sans Bold"/>
              </a:rPr>
              <a:t>travel agents</a:t>
            </a:r>
            <a:r>
              <a:rPr lang="en-US" sz="1899">
                <a:solidFill>
                  <a:srgbClr val="314FDD"/>
                </a:solidFill>
                <a:latin typeface="Canva Sans"/>
                <a:ea typeface="Canva Sans"/>
                <a:cs typeface="Canva Sans"/>
                <a:sym typeface="Canva Sans"/>
              </a:rPr>
              <a:t>, allowing us to offer on-the-ground expertise, exclusive local experiences and </a:t>
            </a:r>
            <a:r>
              <a:rPr lang="en-US" sz="1899" b="true">
                <a:solidFill>
                  <a:srgbClr val="314FDD"/>
                </a:solidFill>
                <a:latin typeface="Canva Sans Bold"/>
                <a:ea typeface="Canva Sans Bold"/>
                <a:cs typeface="Canva Sans Bold"/>
                <a:sym typeface="Canva Sans Bold"/>
              </a:rPr>
              <a:t>Advertisement partnerships &amp; Sponsorships.</a:t>
            </a:r>
          </a:p>
        </p:txBody>
      </p:sp>
      <p:sp>
        <p:nvSpPr>
          <p:cNvPr name="TextBox 21" id="21"/>
          <p:cNvSpPr txBox="true"/>
          <p:nvPr/>
        </p:nvSpPr>
        <p:spPr>
          <a:xfrm rot="0">
            <a:off x="5417660" y="7737981"/>
            <a:ext cx="5477203" cy="2548890"/>
          </a:xfrm>
          <a:prstGeom prst="rect">
            <a:avLst/>
          </a:prstGeom>
        </p:spPr>
        <p:txBody>
          <a:bodyPr anchor="t" rtlCol="false" tIns="0" lIns="0" bIns="0" rIns="0">
            <a:spAutoFit/>
          </a:bodyPr>
          <a:lstStyle/>
          <a:p>
            <a:pPr algn="just">
              <a:lnSpc>
                <a:spcPts val="3359"/>
              </a:lnSpc>
              <a:spcBef>
                <a:spcPct val="0"/>
              </a:spcBef>
            </a:pPr>
            <a:r>
              <a:rPr lang="en-US" b="true" sz="2399">
                <a:solidFill>
                  <a:srgbClr val="202665"/>
                </a:solidFill>
                <a:latin typeface="Times New Roman Bold"/>
                <a:ea typeface="Times New Roman Bold"/>
                <a:cs typeface="Times New Roman Bold"/>
                <a:sym typeface="Times New Roman Bold"/>
              </a:rPr>
              <a:t>1.</a:t>
            </a:r>
            <a:r>
              <a:rPr lang="en-US" b="true" sz="2399">
                <a:solidFill>
                  <a:srgbClr val="202665"/>
                </a:solidFill>
                <a:latin typeface="Times New Roman Bold"/>
                <a:ea typeface="Times New Roman Bold"/>
                <a:cs typeface="Times New Roman Bold"/>
                <a:sym typeface="Times New Roman Bold"/>
              </a:rPr>
              <a:t> Projections:</a:t>
            </a:r>
          </a:p>
          <a:p>
            <a:pPr algn="just">
              <a:lnSpc>
                <a:spcPts val="3359"/>
              </a:lnSpc>
              <a:spcBef>
                <a:spcPct val="0"/>
              </a:spcBef>
            </a:pPr>
            <a:r>
              <a:rPr lang="en-US" b="true" sz="2399">
                <a:solidFill>
                  <a:srgbClr val="202665"/>
                </a:solidFill>
                <a:latin typeface="Times New Roman Bold"/>
                <a:ea typeface="Times New Roman Bold"/>
                <a:cs typeface="Times New Roman Bold"/>
                <a:sym typeface="Times New Roman Bold"/>
              </a:rPr>
              <a:t>Year 1: Launch by Feb2025.</a:t>
            </a:r>
          </a:p>
          <a:p>
            <a:pPr algn="just">
              <a:lnSpc>
                <a:spcPts val="3359"/>
              </a:lnSpc>
              <a:spcBef>
                <a:spcPct val="0"/>
              </a:spcBef>
            </a:pPr>
            <a:r>
              <a:rPr lang="en-US" b="true" sz="2399">
                <a:solidFill>
                  <a:srgbClr val="202665"/>
                </a:solidFill>
                <a:latin typeface="Times New Roman Bold"/>
                <a:ea typeface="Times New Roman Bold"/>
                <a:cs typeface="Times New Roman Bold"/>
                <a:sym typeface="Times New Roman Bold"/>
              </a:rPr>
              <a:t>Year 2: Target 1,000 to 5,000 users.</a:t>
            </a:r>
          </a:p>
          <a:p>
            <a:pPr algn="just">
              <a:lnSpc>
                <a:spcPts val="3359"/>
              </a:lnSpc>
              <a:spcBef>
                <a:spcPct val="0"/>
              </a:spcBef>
            </a:pPr>
            <a:r>
              <a:rPr lang="en-US" b="true" sz="2399">
                <a:solidFill>
                  <a:srgbClr val="202665"/>
                </a:solidFill>
                <a:latin typeface="Times New Roman Bold"/>
                <a:ea typeface="Times New Roman Bold"/>
                <a:cs typeface="Times New Roman Bold"/>
                <a:sym typeface="Times New Roman Bold"/>
              </a:rPr>
              <a:t>Year 3: Project 15,000 - 20,000 users.</a:t>
            </a:r>
          </a:p>
          <a:p>
            <a:pPr algn="just">
              <a:lnSpc>
                <a:spcPts val="3359"/>
              </a:lnSpc>
              <a:spcBef>
                <a:spcPct val="0"/>
              </a:spcBef>
            </a:pPr>
          </a:p>
          <a:p>
            <a:pPr algn="just">
              <a:lnSpc>
                <a:spcPts val="33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57906" y="259616"/>
            <a:ext cx="3235671" cy="1670415"/>
          </a:xfrm>
          <a:custGeom>
            <a:avLst/>
            <a:gdLst/>
            <a:ahLst/>
            <a:cxnLst/>
            <a:rect r="r" b="b" t="t" l="l"/>
            <a:pathLst>
              <a:path h="1670415" w="3235671">
                <a:moveTo>
                  <a:pt x="0" y="0"/>
                </a:moveTo>
                <a:lnTo>
                  <a:pt x="3235671" y="0"/>
                </a:lnTo>
                <a:lnTo>
                  <a:pt x="3235671" y="1670415"/>
                </a:lnTo>
                <a:lnTo>
                  <a:pt x="0" y="1670415"/>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853113" y="2145961"/>
          <a:ext cx="16025762" cy="6600199"/>
        </p:xfrm>
        <a:graphic>
          <a:graphicData uri="http://schemas.openxmlformats.org/drawingml/2006/table">
            <a:tbl>
              <a:tblPr/>
              <a:tblGrid>
                <a:gridCol w="1144697"/>
                <a:gridCol w="1144697"/>
                <a:gridCol w="1144697"/>
                <a:gridCol w="1144697"/>
                <a:gridCol w="1144697"/>
                <a:gridCol w="1144697"/>
                <a:gridCol w="1144697"/>
                <a:gridCol w="1144697"/>
                <a:gridCol w="1144697"/>
                <a:gridCol w="1144697"/>
                <a:gridCol w="1144697"/>
                <a:gridCol w="1144697"/>
                <a:gridCol w="1144697"/>
                <a:gridCol w="1144697"/>
              </a:tblGrid>
              <a:tr h="736882">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Month</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Salaries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Server Costs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Product Development</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Marketing</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Sales Team Expenses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Miscellaneous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Total Operational Costs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Hotel Booking Revenue</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Flight Booking Revenue</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Premium Plan Revenue</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Other Revenue</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Total Revenue</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c>
                  <a:txBody>
                    <a:bodyPr anchor="t" rtlCol="false"/>
                    <a:lstStyle/>
                    <a:p>
                      <a:pPr algn="ctr">
                        <a:lnSpc>
                          <a:spcPts val="1679"/>
                        </a:lnSpc>
                        <a:defRPr/>
                      </a:pPr>
                      <a:r>
                        <a:rPr lang="en-US" sz="1200" b="true">
                          <a:solidFill>
                            <a:srgbClr val="000000"/>
                          </a:solidFill>
                          <a:latin typeface="Times New Roman Bold"/>
                          <a:ea typeface="Times New Roman Bold"/>
                          <a:cs typeface="Times New Roman Bold"/>
                          <a:sym typeface="Times New Roman Bold"/>
                        </a:rPr>
                        <a:t>Net Profit/Loss</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D9D9"/>
                    </a:solidFill>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1</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181250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-713750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2</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52000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21000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184250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-710750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3</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54000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22000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187250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-707750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4</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56000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23000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190250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-704750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5</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58000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24000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193250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-701750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6</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196250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-698750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7</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62000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26000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199250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-695750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8</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64000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27000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202250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-692750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9</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66000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28000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205250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-689750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10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68000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29000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208250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-686750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11</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30000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211250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-683750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88610">
                <a:tc>
                  <a:txBody>
                    <a:bodyPr anchor="t" rtlCol="false"/>
                    <a:lstStyle/>
                    <a:p>
                      <a:pPr algn="ctr">
                        <a:lnSpc>
                          <a:spcPts val="1959"/>
                        </a:lnSpc>
                        <a:defRPr/>
                      </a:pPr>
                      <a:r>
                        <a:rPr lang="en-US" sz="1399" b="true">
                          <a:solidFill>
                            <a:srgbClr val="000000"/>
                          </a:solidFill>
                          <a:latin typeface="Times New Roman Bold"/>
                          <a:ea typeface="Times New Roman Bold"/>
                          <a:cs typeface="Times New Roman Bold"/>
                          <a:sym typeface="Times New Roman Bold"/>
                        </a:rPr>
                        <a:t>Month 12</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100000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20000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895000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61250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50000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72000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Times New Roman"/>
                          <a:ea typeface="Times New Roman"/>
                          <a:cs typeface="Times New Roman"/>
                          <a:sym typeface="Times New Roman"/>
                        </a:rPr>
                        <a:t>31000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b="true">
                          <a:solidFill>
                            <a:srgbClr val="00A651"/>
                          </a:solidFill>
                          <a:latin typeface="Times New Roman Bold"/>
                          <a:ea typeface="Times New Roman Bold"/>
                          <a:cs typeface="Times New Roman Bold"/>
                          <a:sym typeface="Times New Roman Bold"/>
                        </a:rPr>
                        <a:t>214250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FF3131"/>
                          </a:solidFill>
                          <a:latin typeface="Times New Roman"/>
                          <a:ea typeface="Times New Roman"/>
                          <a:cs typeface="Times New Roman"/>
                          <a:sym typeface="Times New Roman"/>
                        </a:rPr>
                        <a:t>-680750</a:t>
                      </a:r>
                      <a:endParaRPr lang="en-US" sz="1100"/>
                    </a:p>
                  </a:txBody>
                  <a:tcPr marL="19050" marR="19050" marT="19050" marB="190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392274" y="1028700"/>
            <a:ext cx="14983468" cy="872243"/>
          </a:xfrm>
          <a:prstGeom prst="rect">
            <a:avLst/>
          </a:prstGeom>
        </p:spPr>
        <p:txBody>
          <a:bodyPr anchor="t" rtlCol="false" tIns="0" lIns="0" bIns="0" rIns="0">
            <a:spAutoFit/>
          </a:bodyPr>
          <a:lstStyle/>
          <a:p>
            <a:pPr algn="ctr">
              <a:lnSpc>
                <a:spcPts val="3423"/>
              </a:lnSpc>
            </a:pPr>
            <a:r>
              <a:rPr lang="en-US" b="true" sz="2951">
                <a:solidFill>
                  <a:srgbClr val="0D0F7F"/>
                </a:solidFill>
                <a:latin typeface="Montserrat Classic Bold"/>
                <a:ea typeface="Montserrat Classic Bold"/>
                <a:cs typeface="Montserrat Classic Bold"/>
                <a:sym typeface="Montserrat Classic Bold"/>
              </a:rPr>
              <a:t>OPERATIONAL COSTS &amp; </a:t>
            </a:r>
          </a:p>
          <a:p>
            <a:pPr algn="ctr">
              <a:lnSpc>
                <a:spcPts val="3423"/>
              </a:lnSpc>
            </a:pPr>
            <a:r>
              <a:rPr lang="en-US" b="true" sz="2951">
                <a:solidFill>
                  <a:srgbClr val="0D0F7F"/>
                </a:solidFill>
                <a:latin typeface="Montserrat Classic Bold"/>
                <a:ea typeface="Montserrat Classic Bold"/>
                <a:cs typeface="Montserrat Classic Bold"/>
                <a:sym typeface="Montserrat Classic Bold"/>
              </a:rPr>
              <a:t>REVENUE PROJECTION FOR 12-MONTH RUN RATE</a:t>
            </a:r>
          </a:p>
        </p:txBody>
      </p:sp>
      <p:sp>
        <p:nvSpPr>
          <p:cNvPr name="TextBox 5" id="5"/>
          <p:cNvSpPr txBox="true"/>
          <p:nvPr/>
        </p:nvSpPr>
        <p:spPr>
          <a:xfrm rot="0">
            <a:off x="1541277" y="8827770"/>
            <a:ext cx="14966581"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D0F7F"/>
                </a:solidFill>
                <a:latin typeface="Times New Roman Bold"/>
                <a:ea typeface="Times New Roman Bold"/>
                <a:cs typeface="Times New Roman Bold"/>
                <a:sym typeface="Times New Roman Bold"/>
              </a:rPr>
              <a:t>EBITDA (Annual): ₹-5,310,000         |        Run Rate Profit (Annual): ₹-5,310,000         |      Run Rate Profit (Monthly): ₹-442,500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7763" y="316766"/>
            <a:ext cx="4715560" cy="2138864"/>
          </a:xfrm>
          <a:custGeom>
            <a:avLst/>
            <a:gdLst/>
            <a:ahLst/>
            <a:cxnLst/>
            <a:rect r="r" b="b" t="t" l="l"/>
            <a:pathLst>
              <a:path h="2138864" w="4715560">
                <a:moveTo>
                  <a:pt x="0" y="0"/>
                </a:moveTo>
                <a:lnTo>
                  <a:pt x="4715560" y="0"/>
                </a:lnTo>
                <a:lnTo>
                  <a:pt x="4715560" y="2138864"/>
                </a:lnTo>
                <a:lnTo>
                  <a:pt x="0" y="2138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153637">
            <a:off x="-6220872" y="9156465"/>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9130" y="316766"/>
            <a:ext cx="3586347" cy="1851451"/>
          </a:xfrm>
          <a:custGeom>
            <a:avLst/>
            <a:gdLst/>
            <a:ahLst/>
            <a:cxnLst/>
            <a:rect r="r" b="b" t="t" l="l"/>
            <a:pathLst>
              <a:path h="1851451" w="3586347">
                <a:moveTo>
                  <a:pt x="0" y="0"/>
                </a:moveTo>
                <a:lnTo>
                  <a:pt x="3586347" y="0"/>
                </a:lnTo>
                <a:lnTo>
                  <a:pt x="3586347" y="1851452"/>
                </a:lnTo>
                <a:lnTo>
                  <a:pt x="0" y="1851452"/>
                </a:lnTo>
                <a:lnTo>
                  <a:pt x="0" y="0"/>
                </a:lnTo>
                <a:close/>
              </a:path>
            </a:pathLst>
          </a:custGeom>
          <a:blipFill>
            <a:blip r:embed="rId6"/>
            <a:stretch>
              <a:fillRect l="0" t="0" r="0" b="0"/>
            </a:stretch>
          </a:blipFill>
        </p:spPr>
      </p:sp>
      <p:graphicFrame>
        <p:nvGraphicFramePr>
          <p:cNvPr name="Table 5" id="5"/>
          <p:cNvGraphicFramePr>
            <a:graphicFrameLocks noGrp="true"/>
          </p:cNvGraphicFramePr>
          <p:nvPr/>
        </p:nvGraphicFramePr>
        <p:xfrm>
          <a:off x="1657526" y="2514600"/>
          <a:ext cx="15601774" cy="2628900"/>
        </p:xfrm>
        <a:graphic>
          <a:graphicData uri="http://schemas.openxmlformats.org/drawingml/2006/table">
            <a:tbl>
              <a:tblPr/>
              <a:tblGrid>
                <a:gridCol w="2441779"/>
                <a:gridCol w="3895061"/>
                <a:gridCol w="9264934"/>
              </a:tblGrid>
              <a:tr h="556482">
                <a:tc>
                  <a:txBody>
                    <a:bodyPr anchor="t" rtlCol="false"/>
                    <a:lstStyle/>
                    <a:p>
                      <a:pPr algn="just">
                        <a:lnSpc>
                          <a:spcPts val="2099"/>
                        </a:lnSpc>
                        <a:defRPr/>
                      </a:pPr>
                      <a:r>
                        <a:rPr lang="en-US" sz="1499" b="true">
                          <a:solidFill>
                            <a:srgbClr val="FFFFFF"/>
                          </a:solidFill>
                          <a:latin typeface="Montserrat Classic Bold"/>
                          <a:ea typeface="Montserrat Classic Bold"/>
                          <a:cs typeface="Montserrat Classic Bold"/>
                          <a:sym typeface="Montserrat Classic Bold"/>
                        </a:rPr>
                        <a:t>Year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1D4FA"/>
                    </a:solidFill>
                  </a:tcPr>
                </a:tc>
                <a:tc>
                  <a:txBody>
                    <a:bodyPr anchor="t" rtlCol="false"/>
                    <a:lstStyle/>
                    <a:p>
                      <a:pPr algn="just">
                        <a:lnSpc>
                          <a:spcPts val="2099"/>
                        </a:lnSpc>
                        <a:defRPr/>
                      </a:pPr>
                      <a:r>
                        <a:rPr lang="en-US" sz="1499" b="true">
                          <a:solidFill>
                            <a:srgbClr val="FFFFFF"/>
                          </a:solidFill>
                          <a:latin typeface="Montserrat Classic Bold"/>
                          <a:ea typeface="Montserrat Classic Bold"/>
                          <a:cs typeface="Montserrat Classic Bold"/>
                          <a:sym typeface="Montserrat Classic Bold"/>
                        </a:rPr>
                        <a:t>Milestones/Features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1D4FA"/>
                    </a:solidFill>
                  </a:tcPr>
                </a:tc>
                <a:tc>
                  <a:txBody>
                    <a:bodyPr anchor="t" rtlCol="false"/>
                    <a:lstStyle/>
                    <a:p>
                      <a:pPr algn="just">
                        <a:lnSpc>
                          <a:spcPts val="2239"/>
                        </a:lnSpc>
                        <a:defRPr/>
                      </a:pPr>
                      <a:r>
                        <a:rPr lang="en-US" sz="1599" b="true">
                          <a:solidFill>
                            <a:srgbClr val="FFFFFF"/>
                          </a:solidFill>
                          <a:latin typeface="Montserrat Classic Bold"/>
                          <a:ea typeface="Montserrat Classic Bold"/>
                          <a:cs typeface="Montserrat Classic Bold"/>
                          <a:sym typeface="Montserrat Classic Bold"/>
                        </a:rPr>
                        <a:t>Details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1D4FA"/>
                    </a:solidFill>
                  </a:tcPr>
                </a:tc>
              </a:tr>
              <a:tr h="690806">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2024 (Dec)</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Launch Preparation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 Finalize offline bookings and itinerary generation improvements.- Prepare for integrating flight, hotel, and activity booking systems.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0806">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2025 (Q1-Q2)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Booking System Integration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 Launch online booking system for flights, hotels, and activities.- Integrate payment gateway for UPI and wallet functionality in India.</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D9D9"/>
                    </a:solidFill>
                  </a:tcPr>
                </a:tc>
              </a:tr>
              <a:tr h="690806">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2025 (Q3-Q4)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Enhanced Itinerary Generation &amp; UI Upgrade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just">
                        <a:lnSpc>
                          <a:spcPts val="1680"/>
                        </a:lnSpc>
                        <a:defRPr/>
                      </a:pPr>
                      <a:r>
                        <a:rPr lang="en-US" sz="1200" b="true">
                          <a:solidFill>
                            <a:srgbClr val="000000"/>
                          </a:solidFill>
                          <a:latin typeface="Montserrat Classic Bold"/>
                          <a:ea typeface="Montserrat Classic Bold"/>
                          <a:cs typeface="Montserrat Classic Bold"/>
                          <a:sym typeface="Montserrat Classic Bold"/>
                        </a:rPr>
                        <a:t>- Enhance UI/UX to make itineraries visually appealing and user-friendly.- Add personalization for food, activities, and hidden gems.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6476170" y="6653786"/>
            <a:ext cx="5576358" cy="3631603"/>
          </a:xfrm>
          <a:custGeom>
            <a:avLst/>
            <a:gdLst/>
            <a:ahLst/>
            <a:cxnLst/>
            <a:rect r="r" b="b" t="t" l="l"/>
            <a:pathLst>
              <a:path h="3631603" w="5576358">
                <a:moveTo>
                  <a:pt x="0" y="0"/>
                </a:moveTo>
                <a:lnTo>
                  <a:pt x="5576358" y="0"/>
                </a:lnTo>
                <a:lnTo>
                  <a:pt x="5576358" y="3631604"/>
                </a:lnTo>
                <a:lnTo>
                  <a:pt x="0" y="3631604"/>
                </a:lnTo>
                <a:lnTo>
                  <a:pt x="0" y="0"/>
                </a:lnTo>
                <a:close/>
              </a:path>
            </a:pathLst>
          </a:custGeom>
          <a:blipFill>
            <a:blip r:embed="rId7"/>
            <a:stretch>
              <a:fillRect l="0" t="0" r="0" b="0"/>
            </a:stretch>
          </a:blipFill>
        </p:spPr>
      </p:sp>
      <p:sp>
        <p:nvSpPr>
          <p:cNvPr name="TextBox 7" id="7"/>
          <p:cNvSpPr txBox="true"/>
          <p:nvPr/>
        </p:nvSpPr>
        <p:spPr>
          <a:xfrm rot="0">
            <a:off x="557848" y="527540"/>
            <a:ext cx="4888775" cy="1163527"/>
          </a:xfrm>
          <a:prstGeom prst="rect">
            <a:avLst/>
          </a:prstGeom>
        </p:spPr>
        <p:txBody>
          <a:bodyPr anchor="t" rtlCol="false" tIns="0" lIns="0" bIns="0" rIns="0">
            <a:spAutoFit/>
          </a:bodyPr>
          <a:lstStyle/>
          <a:p>
            <a:pPr algn="l">
              <a:lnSpc>
                <a:spcPts val="4658"/>
              </a:lnSpc>
            </a:pPr>
            <a:r>
              <a:rPr lang="en-US" sz="3327" b="true">
                <a:solidFill>
                  <a:srgbClr val="FFFFFF"/>
                </a:solidFill>
                <a:latin typeface="Montserrat Classic Bold"/>
                <a:ea typeface="Montserrat Classic Bold"/>
                <a:cs typeface="Montserrat Classic Bold"/>
                <a:sym typeface="Montserrat Classic Bold"/>
              </a:rPr>
              <a:t>CURRENT STAGE </a:t>
            </a:r>
          </a:p>
          <a:p>
            <a:pPr algn="l">
              <a:lnSpc>
                <a:spcPts val="4658"/>
              </a:lnSpc>
              <a:spcBef>
                <a:spcPct val="0"/>
              </a:spcBef>
            </a:pPr>
            <a:r>
              <a:rPr lang="en-US" b="true" sz="3327">
                <a:solidFill>
                  <a:srgbClr val="FFFFFF"/>
                </a:solidFill>
                <a:latin typeface="Montserrat Classic Bold"/>
                <a:ea typeface="Montserrat Classic Bold"/>
                <a:cs typeface="Montserrat Classic Bold"/>
                <a:sym typeface="Montserrat Classic Bold"/>
              </a:rPr>
              <a:t>TILL LAUNCH</a:t>
            </a:r>
          </a:p>
        </p:txBody>
      </p:sp>
      <p:sp>
        <p:nvSpPr>
          <p:cNvPr name="TextBox 8" id="8"/>
          <p:cNvSpPr txBox="true"/>
          <p:nvPr/>
        </p:nvSpPr>
        <p:spPr>
          <a:xfrm rot="0">
            <a:off x="7182593" y="1430624"/>
            <a:ext cx="7700457" cy="725393"/>
          </a:xfrm>
          <a:prstGeom prst="rect">
            <a:avLst/>
          </a:prstGeom>
        </p:spPr>
        <p:txBody>
          <a:bodyPr anchor="t" rtlCol="false" tIns="0" lIns="0" bIns="0" rIns="0">
            <a:spAutoFit/>
          </a:bodyPr>
          <a:lstStyle/>
          <a:p>
            <a:pPr algn="ctr">
              <a:lnSpc>
                <a:spcPts val="5241"/>
              </a:lnSpc>
            </a:pPr>
            <a:r>
              <a:rPr lang="en-US" b="true" sz="6166" i="true" spc="-123">
                <a:solidFill>
                  <a:srgbClr val="0F2F76"/>
                </a:solidFill>
                <a:latin typeface="Open Sans 1 Ultra-Bold Italics"/>
                <a:ea typeface="Open Sans 1 Ultra-Bold Italics"/>
                <a:cs typeface="Open Sans 1 Ultra-Bold Italics"/>
                <a:sym typeface="Open Sans 1 Ultra-Bold Italics"/>
              </a:rPr>
              <a:t>TO DATE</a:t>
            </a:r>
          </a:p>
        </p:txBody>
      </p:sp>
      <p:sp>
        <p:nvSpPr>
          <p:cNvPr name="TextBox 9" id="9"/>
          <p:cNvSpPr txBox="true"/>
          <p:nvPr/>
        </p:nvSpPr>
        <p:spPr>
          <a:xfrm rot="0">
            <a:off x="5446623" y="1399816"/>
            <a:ext cx="5179181" cy="634933"/>
          </a:xfrm>
          <a:prstGeom prst="rect">
            <a:avLst/>
          </a:prstGeom>
        </p:spPr>
        <p:txBody>
          <a:bodyPr anchor="t" rtlCol="false" tIns="0" lIns="0" bIns="0" rIns="0">
            <a:spAutoFit/>
          </a:bodyPr>
          <a:lstStyle/>
          <a:p>
            <a:pPr algn="ctr">
              <a:lnSpc>
                <a:spcPts val="4480"/>
              </a:lnSpc>
            </a:pPr>
            <a:r>
              <a:rPr lang="en-US" b="true" sz="5974" i="true" spc="-119">
                <a:solidFill>
                  <a:srgbClr val="81D4FA"/>
                </a:solidFill>
                <a:latin typeface="EB Garamond Semi-Bold Italics"/>
                <a:ea typeface="EB Garamond Semi-Bold Italics"/>
                <a:cs typeface="EB Garamond Semi-Bold Italics"/>
                <a:sym typeface="EB Garamond Semi-Bold Italics"/>
              </a:rPr>
              <a:t>Progress </a:t>
            </a:r>
          </a:p>
        </p:txBody>
      </p:sp>
      <p:sp>
        <p:nvSpPr>
          <p:cNvPr name="TextBox 10" id="10"/>
          <p:cNvSpPr txBox="true"/>
          <p:nvPr/>
        </p:nvSpPr>
        <p:spPr>
          <a:xfrm rot="0">
            <a:off x="6476170" y="5680744"/>
            <a:ext cx="7700457" cy="725393"/>
          </a:xfrm>
          <a:prstGeom prst="rect">
            <a:avLst/>
          </a:prstGeom>
        </p:spPr>
        <p:txBody>
          <a:bodyPr anchor="t" rtlCol="false" tIns="0" lIns="0" bIns="0" rIns="0">
            <a:spAutoFit/>
          </a:bodyPr>
          <a:lstStyle/>
          <a:p>
            <a:pPr algn="ctr">
              <a:lnSpc>
                <a:spcPts val="5241"/>
              </a:lnSpc>
            </a:pPr>
            <a:r>
              <a:rPr lang="en-US" b="true" sz="6166" i="true" spc="-123">
                <a:solidFill>
                  <a:srgbClr val="0F2F76"/>
                </a:solidFill>
                <a:latin typeface="Open Sans 1 Ultra-Bold Italics"/>
                <a:ea typeface="Open Sans 1 Ultra-Bold Italics"/>
                <a:cs typeface="Open Sans 1 Ultra-Bold Italics"/>
                <a:sym typeface="Open Sans 1 Ultra-Bold Italics"/>
              </a:rPr>
              <a:t>REVENUE</a:t>
            </a:r>
          </a:p>
        </p:txBody>
      </p:sp>
      <p:sp>
        <p:nvSpPr>
          <p:cNvPr name="TextBox 11" id="11"/>
          <p:cNvSpPr txBox="true"/>
          <p:nvPr/>
        </p:nvSpPr>
        <p:spPr>
          <a:xfrm rot="0">
            <a:off x="4740200" y="5649935"/>
            <a:ext cx="5179181" cy="634933"/>
          </a:xfrm>
          <a:prstGeom prst="rect">
            <a:avLst/>
          </a:prstGeom>
        </p:spPr>
        <p:txBody>
          <a:bodyPr anchor="t" rtlCol="false" tIns="0" lIns="0" bIns="0" rIns="0">
            <a:spAutoFit/>
          </a:bodyPr>
          <a:lstStyle/>
          <a:p>
            <a:pPr algn="ctr">
              <a:lnSpc>
                <a:spcPts val="4480"/>
              </a:lnSpc>
            </a:pPr>
            <a:r>
              <a:rPr lang="en-US" b="true" sz="5974" i="true" spc="-119">
                <a:solidFill>
                  <a:srgbClr val="81D4FA"/>
                </a:solidFill>
                <a:latin typeface="EB Garamond Semi-Bold Italics"/>
                <a:ea typeface="EB Garamond Semi-Bold Italics"/>
                <a:cs typeface="EB Garamond Semi-Bold Italics"/>
                <a:sym typeface="EB Garamond Semi-Bold Italics"/>
              </a:rPr>
              <a:t>Current </a:t>
            </a:r>
          </a:p>
        </p:txBody>
      </p:sp>
      <p:sp>
        <p:nvSpPr>
          <p:cNvPr name="TextBox 12" id="12"/>
          <p:cNvSpPr txBox="true"/>
          <p:nvPr/>
        </p:nvSpPr>
        <p:spPr>
          <a:xfrm rot="0">
            <a:off x="1375697" y="6358511"/>
            <a:ext cx="4965753"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Montserrat Classic"/>
                <a:ea typeface="Montserrat Classic"/>
                <a:cs typeface="Montserrat Classic"/>
                <a:sym typeface="Montserrat Classic"/>
              </a:rPr>
              <a:t>Right now we are generating revenure of </a:t>
            </a:r>
            <a:r>
              <a:rPr lang="en-US" b="true" sz="2000">
                <a:solidFill>
                  <a:srgbClr val="00A651"/>
                </a:solidFill>
                <a:latin typeface="Montserrat Classic Bold"/>
                <a:ea typeface="Montserrat Classic Bold"/>
                <a:cs typeface="Montserrat Classic Bold"/>
                <a:sym typeface="Montserrat Classic Bold"/>
              </a:rPr>
              <a:t>8-10 lakh INR</a:t>
            </a:r>
            <a:r>
              <a:rPr lang="en-US" sz="2000">
                <a:solidFill>
                  <a:srgbClr val="000000"/>
                </a:solidFill>
                <a:latin typeface="Montserrat Classic"/>
                <a:ea typeface="Montserrat Classic"/>
                <a:cs typeface="Montserrat Classic"/>
                <a:sym typeface="Montserrat Classic"/>
              </a:rPr>
              <a:t> per month doing offline bookings and organising trips</a:t>
            </a:r>
          </a:p>
        </p:txBody>
      </p:sp>
      <p:sp>
        <p:nvSpPr>
          <p:cNvPr name="TextBox 13" id="13"/>
          <p:cNvSpPr txBox="true"/>
          <p:nvPr/>
        </p:nvSpPr>
        <p:spPr>
          <a:xfrm rot="0">
            <a:off x="12483359" y="6237243"/>
            <a:ext cx="5747491" cy="387350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Current Stage of Software</a:t>
            </a:r>
          </a:p>
          <a:p>
            <a:pPr algn="l" marL="431802" indent="-215901" lvl="1">
              <a:lnSpc>
                <a:spcPts val="2800"/>
              </a:lnSpc>
              <a:buFont typeface="Arial"/>
              <a:buChar char="•"/>
            </a:pPr>
            <a:r>
              <a:rPr lang="en-US" sz="2000">
                <a:solidFill>
                  <a:srgbClr val="000000"/>
                </a:solidFill>
                <a:latin typeface="Montserrat Classic"/>
                <a:ea typeface="Montserrat Classic"/>
                <a:cs typeface="Montserrat Classic"/>
                <a:sym typeface="Montserrat Classic"/>
              </a:rPr>
              <a:t>A website with pre-built itineraries is available.</a:t>
            </a:r>
          </a:p>
          <a:p>
            <a:pPr algn="l" marL="431802" indent="-215901" lvl="1">
              <a:lnSpc>
                <a:spcPts val="2800"/>
              </a:lnSpc>
              <a:buFont typeface="Arial"/>
              <a:buChar char="•"/>
            </a:pPr>
            <a:r>
              <a:rPr lang="en-US" sz="2000">
                <a:solidFill>
                  <a:srgbClr val="000000"/>
                </a:solidFill>
                <a:latin typeface="Montserrat Classic"/>
                <a:ea typeface="Montserrat Classic"/>
                <a:cs typeface="Montserrat Classic"/>
                <a:sym typeface="Montserrat Classic"/>
              </a:rPr>
              <a:t>AI that creates personalized plans.</a:t>
            </a:r>
          </a:p>
          <a:p>
            <a:pPr algn="l" marL="431802" indent="-215901" lvl="1">
              <a:lnSpc>
                <a:spcPts val="2800"/>
              </a:lnSpc>
              <a:buFont typeface="Arial"/>
              <a:buChar char="•"/>
            </a:pPr>
            <a:r>
              <a:rPr lang="en-US" sz="2000">
                <a:solidFill>
                  <a:srgbClr val="000000"/>
                </a:solidFill>
                <a:latin typeface="Montserrat Classic"/>
                <a:ea typeface="Montserrat Classic"/>
                <a:cs typeface="Montserrat Classic"/>
                <a:sym typeface="Montserrat Classic"/>
              </a:rPr>
              <a:t>Downloadable and shareable itineraries, with the option to share directly on WhatsApp.</a:t>
            </a:r>
          </a:p>
          <a:p>
            <a:pPr algn="l" marL="431802" indent="-215901" lvl="1">
              <a:lnSpc>
                <a:spcPts val="2800"/>
              </a:lnSpc>
              <a:buFont typeface="Arial"/>
              <a:buChar char="•"/>
            </a:pPr>
            <a:r>
              <a:rPr lang="en-US" sz="2000">
                <a:solidFill>
                  <a:srgbClr val="000000"/>
                </a:solidFill>
                <a:latin typeface="Montserrat Classic"/>
                <a:ea typeface="Montserrat Classic"/>
                <a:cs typeface="Montserrat Classic"/>
                <a:sym typeface="Montserrat Classic"/>
              </a:rPr>
              <a:t>Pricing comparison between top service providers, suggesting the best matches for hotels and flights.</a:t>
            </a:r>
          </a:p>
          <a:p>
            <a:pPr algn="l">
              <a:lnSpc>
                <a:spcPts val="2800"/>
              </a:lnSpc>
              <a:spcBef>
                <a:spcPct val="0"/>
              </a:spcBef>
            </a:pPr>
          </a:p>
        </p:txBody>
      </p:sp>
      <p:sp>
        <p:nvSpPr>
          <p:cNvPr name="TextBox 14" id="14"/>
          <p:cNvSpPr txBox="true"/>
          <p:nvPr/>
        </p:nvSpPr>
        <p:spPr>
          <a:xfrm rot="0">
            <a:off x="1375697" y="7612636"/>
            <a:ext cx="3882926" cy="7016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Montserrat Classic"/>
                <a:ea typeface="Montserrat Classic"/>
                <a:cs typeface="Montserrat Classic"/>
                <a:sym typeface="Montserrat Classic"/>
              </a:rPr>
              <a:t>Path to Profitability:</a:t>
            </a:r>
          </a:p>
          <a:p>
            <a:pPr algn="l">
              <a:lnSpc>
                <a:spcPts val="2800"/>
              </a:lnSpc>
              <a:spcBef>
                <a:spcPct val="0"/>
              </a:spcBef>
            </a:pPr>
            <a:r>
              <a:rPr lang="en-US" sz="2000">
                <a:solidFill>
                  <a:srgbClr val="000000"/>
                </a:solidFill>
                <a:latin typeface="Montserrat Classic"/>
                <a:ea typeface="Montserrat Classic"/>
                <a:cs typeface="Montserrat Classic"/>
                <a:sym typeface="Montserrat Classic"/>
              </a:rPr>
              <a:t>Break-even expected by Year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DAGUO_hnaeg</dc:identifier>
  <dcterms:modified xsi:type="dcterms:W3CDTF">2011-08-01T06:04:30Z</dcterms:modified>
  <cp:revision>1</cp:revision>
  <dc:title>Eureka! 2024 Zonals: </dc:title>
</cp:coreProperties>
</file>